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70" r:id="rId3"/>
    <p:sldId id="264" r:id="rId4"/>
    <p:sldId id="271" r:id="rId5"/>
    <p:sldId id="272" r:id="rId6"/>
    <p:sldId id="274" r:id="rId7"/>
    <p:sldId id="265" r:id="rId8"/>
    <p:sldId id="275" r:id="rId9"/>
    <p:sldId id="266" r:id="rId10"/>
    <p:sldId id="267" r:id="rId11"/>
    <p:sldId id="257" r:id="rId12"/>
    <p:sldId id="259" r:id="rId13"/>
    <p:sldId id="276" r:id="rId14"/>
    <p:sldId id="277" r:id="rId15"/>
    <p:sldId id="278" r:id="rId1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8" autoAdjust="0"/>
  </p:normalViewPr>
  <p:slideViewPr>
    <p:cSldViewPr>
      <p:cViewPr>
        <p:scale>
          <a:sx n="100" d="100"/>
          <a:sy n="100" d="100"/>
        </p:scale>
        <p:origin x="-29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25FC-9BBE-42EC-BD1A-300CEAE077C0}" type="datetimeFigureOut">
              <a:rPr lang="zh-CN" altLang="en-US" smtClean="0"/>
              <a:t>2017/10/17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2DC-89DA-4F00-8F57-29648E0466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724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25FC-9BBE-42EC-BD1A-300CEAE077C0}" type="datetimeFigureOut">
              <a:rPr lang="zh-CN" altLang="en-US" smtClean="0"/>
              <a:t>2017/10/17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2DC-89DA-4F00-8F57-29648E0466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1886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25FC-9BBE-42EC-BD1A-300CEAE077C0}" type="datetimeFigureOut">
              <a:rPr lang="zh-CN" altLang="en-US" smtClean="0"/>
              <a:t>2017/10/17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2DC-89DA-4F00-8F57-29648E0466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9610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25FC-9BBE-42EC-BD1A-300CEAE077C0}" type="datetimeFigureOut">
              <a:rPr lang="zh-CN" altLang="en-US" smtClean="0"/>
              <a:t>2017/10/17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2DC-89DA-4F00-8F57-29648E0466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115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25FC-9BBE-42EC-BD1A-300CEAE077C0}" type="datetimeFigureOut">
              <a:rPr lang="zh-CN" altLang="en-US" smtClean="0"/>
              <a:t>2017/10/17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2DC-89DA-4F00-8F57-29648E0466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2150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25FC-9BBE-42EC-BD1A-300CEAE077C0}" type="datetimeFigureOut">
              <a:rPr lang="zh-CN" altLang="en-US" smtClean="0"/>
              <a:t>2017/10/17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2DC-89DA-4F00-8F57-29648E0466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2828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25FC-9BBE-42EC-BD1A-300CEAE077C0}" type="datetimeFigureOut">
              <a:rPr lang="zh-CN" altLang="en-US" smtClean="0"/>
              <a:t>2017/10/17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2DC-89DA-4F00-8F57-29648E0466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8227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25FC-9BBE-42EC-BD1A-300CEAE077C0}" type="datetimeFigureOut">
              <a:rPr lang="zh-CN" altLang="en-US" smtClean="0"/>
              <a:t>2017/10/17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2DC-89DA-4F00-8F57-29648E0466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2518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25FC-9BBE-42EC-BD1A-300CEAE077C0}" type="datetimeFigureOut">
              <a:rPr lang="zh-CN" altLang="en-US" smtClean="0"/>
              <a:t>2017/10/17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2DC-89DA-4F00-8F57-29648E0466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4548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25FC-9BBE-42EC-BD1A-300CEAE077C0}" type="datetimeFigureOut">
              <a:rPr lang="zh-CN" altLang="en-US" smtClean="0"/>
              <a:t>2017/10/17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2DC-89DA-4F00-8F57-29648E0466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3493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25FC-9BBE-42EC-BD1A-300CEAE077C0}" type="datetimeFigureOut">
              <a:rPr lang="zh-CN" altLang="en-US" smtClean="0"/>
              <a:t>2017/10/17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F2DC-89DA-4F00-8F57-29648E0466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13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625FC-9BBE-42EC-BD1A-300CEAE077C0}" type="datetimeFigureOut">
              <a:rPr lang="zh-CN" altLang="en-US" smtClean="0"/>
              <a:t>2017/10/17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3F2DC-89DA-4F00-8F57-29648E0466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727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952610" y="2130425"/>
            <a:ext cx="4191390" cy="1470025"/>
          </a:xfrm>
        </p:spPr>
        <p:txBody>
          <a:bodyPr>
            <a:normAutofit fontScale="90000"/>
          </a:bodyPr>
          <a:lstStyle/>
          <a:p>
            <a:r>
              <a:rPr lang="en-US" altLang="zh-CN" sz="6000" b="1" dirty="0" smtClean="0"/>
              <a:t>IDT</a:t>
            </a:r>
            <a:r>
              <a:rPr lang="zh-CN" altLang="en-US" sz="6000" b="1" dirty="0" smtClean="0"/>
              <a:t>无线充电测试</a:t>
            </a:r>
            <a:endParaRPr lang="zh-CN" altLang="en-US" sz="6000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5076056" y="3886200"/>
            <a:ext cx="3744416" cy="1752600"/>
          </a:xfrm>
        </p:spPr>
        <p:txBody>
          <a:bodyPr>
            <a:normAutofit/>
          </a:bodyPr>
          <a:lstStyle/>
          <a:p>
            <a:pPr algn="l"/>
            <a:r>
              <a:rPr lang="zh-CN" altLang="en-US" dirty="0" smtClean="0"/>
              <a:t>姓名：罗将城</a:t>
            </a:r>
            <a:endParaRPr lang="en-US" altLang="zh-CN" dirty="0" smtClean="0"/>
          </a:p>
          <a:p>
            <a:pPr algn="l"/>
            <a:r>
              <a:rPr lang="zh-CN" altLang="en-US" dirty="0" smtClean="0"/>
              <a:t>日期：</a:t>
            </a:r>
            <a:r>
              <a:rPr lang="en-US" altLang="zh-CN" dirty="0" smtClean="0"/>
              <a:t>2017/09/05</a:t>
            </a:r>
            <a:endParaRPr lang="zh-CN" altLang="en-US" dirty="0"/>
          </a:p>
        </p:txBody>
      </p:sp>
      <p:pic>
        <p:nvPicPr>
          <p:cNvPr id="6" name="Picture 3" descr="C:\Users\Administrator\Desktop\00\24567a9d6573cd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0509" y="116632"/>
            <a:ext cx="4542101" cy="406484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42347415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>
            <a:extLst>
              <a:ext uri="{FF2B5EF4-FFF2-40B4-BE49-F238E27FC236}">
                <a16:creationId xmlns:a16="http://schemas.microsoft.com/office/drawing/2014/main" xmlns="" id="{998879F9-0872-4B5F-8239-0BD4B61B7C09}"/>
              </a:ext>
            </a:extLst>
          </p:cNvPr>
          <p:cNvGrpSpPr/>
          <p:nvPr/>
        </p:nvGrpSpPr>
        <p:grpSpPr>
          <a:xfrm>
            <a:off x="385178" y="816786"/>
            <a:ext cx="2366407" cy="630328"/>
            <a:chOff x="807868" y="1908698"/>
            <a:chExt cx="1606858" cy="798990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xmlns="" id="{A43E7FF3-47EF-4020-B2EB-BB0AE11F40B1}"/>
                </a:ext>
              </a:extLst>
            </p:cNvPr>
            <p:cNvSpPr/>
            <p:nvPr/>
          </p:nvSpPr>
          <p:spPr bwMode="auto">
            <a:xfrm>
              <a:off x="807868" y="1908698"/>
              <a:ext cx="1606858" cy="798990"/>
            </a:xfrm>
            <a:prstGeom prst="rect">
              <a:avLst/>
            </a:prstGeom>
            <a:solidFill>
              <a:srgbClr val="E54B4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" name="文本框 2">
              <a:extLst>
                <a:ext uri="{FF2B5EF4-FFF2-40B4-BE49-F238E27FC236}">
                  <a16:creationId xmlns:a16="http://schemas.microsoft.com/office/drawing/2014/main" xmlns="" id="{AA5A21AE-FD68-45DA-A27D-7053981A3A1E}"/>
                </a:ext>
              </a:extLst>
            </p:cNvPr>
            <p:cNvSpPr txBox="1"/>
            <p:nvPr/>
          </p:nvSpPr>
          <p:spPr>
            <a:xfrm>
              <a:off x="914275" y="2077360"/>
              <a:ext cx="13940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dirty="0" smtClean="0">
                  <a:solidFill>
                    <a:schemeClr val="bg1"/>
                  </a:solidFill>
                  <a:latin typeface="苹方 粗体" panose="020B0600000000000000" pitchFamily="34" charset="-122"/>
                  <a:ea typeface="苹方 粗体" panose="020B0600000000000000" pitchFamily="34" charset="-122"/>
                </a:rPr>
                <a:t>效率测试方法</a:t>
              </a:r>
              <a:endParaRPr lang="zh-CN" altLang="en-US" sz="2400" dirty="0">
                <a:solidFill>
                  <a:schemeClr val="bg1"/>
                </a:solidFill>
                <a:latin typeface="苹方 粗体" panose="020B0600000000000000" pitchFamily="34" charset="-122"/>
                <a:ea typeface="苹方 粗体" panose="020B0600000000000000" pitchFamily="34" charset="-122"/>
              </a:endParaRPr>
            </a:p>
          </p:txBody>
        </p:sp>
      </p:grpSp>
      <p:sp>
        <p:nvSpPr>
          <p:cNvPr id="10" name="文本框 6">
            <a:extLst>
              <a:ext uri="{FF2B5EF4-FFF2-40B4-BE49-F238E27FC236}">
                <a16:creationId xmlns:a16="http://schemas.microsoft.com/office/drawing/2014/main" xmlns="" id="{6D287CD7-2B7E-4BD3-988A-33810B61773E}"/>
              </a:ext>
            </a:extLst>
          </p:cNvPr>
          <p:cNvSpPr txBox="1"/>
          <p:nvPr/>
        </p:nvSpPr>
        <p:spPr>
          <a:xfrm>
            <a:off x="3347864" y="670285"/>
            <a:ext cx="5584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苹方 常规" panose="020B0300000000000000" pitchFamily="34" charset="-122"/>
                <a:ea typeface="苹方 常规" panose="020B0300000000000000" pitchFamily="34" charset="-122"/>
              </a:rPr>
              <a:t>IDT_P9038</a:t>
            </a:r>
            <a:r>
              <a:rPr lang="zh-CN" altLang="en-US" dirty="0" smtClean="0">
                <a:latin typeface="苹方 常规" panose="020B0300000000000000" pitchFamily="34" charset="-122"/>
                <a:ea typeface="苹方 常规" panose="020B0300000000000000" pitchFamily="34" charset="-122"/>
              </a:rPr>
              <a:t>是</a:t>
            </a:r>
            <a:r>
              <a:rPr lang="en-US" altLang="zh-CN" dirty="0" smtClean="0">
                <a:latin typeface="苹方 常规" panose="020B0300000000000000" pitchFamily="34" charset="-122"/>
                <a:ea typeface="苹方 常规" panose="020B0300000000000000" pitchFamily="34" charset="-122"/>
              </a:rPr>
              <a:t>5W</a:t>
            </a:r>
            <a:r>
              <a:rPr lang="zh-CN" altLang="en-US" dirty="0" smtClean="0">
                <a:latin typeface="苹方 常规" panose="020B0300000000000000" pitchFamily="34" charset="-122"/>
                <a:ea typeface="苹方 常规" panose="020B0300000000000000" pitchFamily="34" charset="-122"/>
              </a:rPr>
              <a:t>的一个方案，假设是标准的</a:t>
            </a:r>
            <a:r>
              <a:rPr lang="en-US" altLang="zh-CN" dirty="0" smtClean="0">
                <a:latin typeface="苹方 常规" panose="020B0300000000000000" pitchFamily="34" charset="-122"/>
                <a:ea typeface="苹方 常规" panose="020B0300000000000000" pitchFamily="34" charset="-122"/>
              </a:rPr>
              <a:t>5W</a:t>
            </a:r>
            <a:r>
              <a:rPr lang="zh-CN" altLang="en-US" dirty="0" smtClean="0">
                <a:latin typeface="苹方 常规" panose="020B0300000000000000" pitchFamily="34" charset="-122"/>
                <a:ea typeface="苹方 常规" panose="020B0300000000000000" pitchFamily="34" charset="-122"/>
              </a:rPr>
              <a:t>。这里我们来测试在</a:t>
            </a:r>
            <a:r>
              <a:rPr lang="en-US" altLang="zh-CN" dirty="0" smtClean="0">
                <a:latin typeface="苹方 常规" panose="020B0300000000000000" pitchFamily="34" charset="-122"/>
                <a:ea typeface="苹方 常规" panose="020B0300000000000000" pitchFamily="34" charset="-122"/>
              </a:rPr>
              <a:t>2.5W</a:t>
            </a:r>
            <a:r>
              <a:rPr lang="zh-CN" altLang="en-US" dirty="0" smtClean="0">
                <a:latin typeface="苹方 常规" panose="020B0300000000000000" pitchFamily="34" charset="-122"/>
                <a:ea typeface="苹方 常规" panose="020B0300000000000000" pitchFamily="34" charset="-122"/>
              </a:rPr>
              <a:t>，计算出输出功率跟输入功率。用</a:t>
            </a:r>
            <a:r>
              <a:rPr lang="en-US" altLang="zh-CN" dirty="0" smtClean="0">
                <a:latin typeface="苹方 常规" panose="020B0300000000000000" pitchFamily="34" charset="-122"/>
                <a:ea typeface="苹方 常规" panose="020B0300000000000000" pitchFamily="34" charset="-122"/>
              </a:rPr>
              <a:t>Pout/Pin</a:t>
            </a:r>
            <a:r>
              <a:rPr lang="zh-CN" altLang="en-US" dirty="0" smtClean="0">
                <a:latin typeface="苹方 常规" panose="020B0300000000000000" pitchFamily="34" charset="-122"/>
                <a:ea typeface="苹方 常规" panose="020B0300000000000000" pitchFamily="34" charset="-122"/>
              </a:rPr>
              <a:t>来求得转换效率。</a:t>
            </a:r>
            <a:endParaRPr lang="zh-CN" altLang="en-US" dirty="0"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  <p:sp>
        <p:nvSpPr>
          <p:cNvPr id="11" name="文本框 6">
            <a:extLst>
              <a:ext uri="{FF2B5EF4-FFF2-40B4-BE49-F238E27FC236}">
                <a16:creationId xmlns:a16="http://schemas.microsoft.com/office/drawing/2014/main" xmlns="" id="{6D287CD7-2B7E-4BD3-988A-33810B61773E}"/>
              </a:ext>
            </a:extLst>
          </p:cNvPr>
          <p:cNvSpPr txBox="1"/>
          <p:nvPr/>
        </p:nvSpPr>
        <p:spPr>
          <a:xfrm>
            <a:off x="783552" y="2812866"/>
            <a:ext cx="1569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solidFill>
                  <a:srgbClr val="E54B43"/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空载电压</a:t>
            </a:r>
            <a:endParaRPr lang="zh-CN" altLang="en-US" sz="2000" dirty="0">
              <a:solidFill>
                <a:srgbClr val="E54B43"/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  <p:sp>
        <p:nvSpPr>
          <p:cNvPr id="12" name="文本框 6">
            <a:extLst>
              <a:ext uri="{FF2B5EF4-FFF2-40B4-BE49-F238E27FC236}">
                <a16:creationId xmlns:a16="http://schemas.microsoft.com/office/drawing/2014/main" xmlns="" id="{6D287CD7-2B7E-4BD3-988A-33810B61773E}"/>
              </a:ext>
            </a:extLst>
          </p:cNvPr>
          <p:cNvSpPr txBox="1"/>
          <p:nvPr/>
        </p:nvSpPr>
        <p:spPr>
          <a:xfrm>
            <a:off x="3649356" y="2812866"/>
            <a:ext cx="1569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solidFill>
                  <a:srgbClr val="E54B43"/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空载电流</a:t>
            </a:r>
            <a:endParaRPr lang="zh-CN" altLang="en-US" sz="2000" dirty="0">
              <a:solidFill>
                <a:srgbClr val="E54B43"/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  <p:sp>
        <p:nvSpPr>
          <p:cNvPr id="13" name="文本框 6">
            <a:extLst>
              <a:ext uri="{FF2B5EF4-FFF2-40B4-BE49-F238E27FC236}">
                <a16:creationId xmlns:a16="http://schemas.microsoft.com/office/drawing/2014/main" xmlns="" id="{6D287CD7-2B7E-4BD3-988A-33810B61773E}"/>
              </a:ext>
            </a:extLst>
          </p:cNvPr>
          <p:cNvSpPr txBox="1"/>
          <p:nvPr/>
        </p:nvSpPr>
        <p:spPr>
          <a:xfrm>
            <a:off x="6282048" y="2740858"/>
            <a:ext cx="1569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solidFill>
                  <a:srgbClr val="E54B43"/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负载电流</a:t>
            </a:r>
            <a:endParaRPr lang="zh-CN" altLang="en-US" sz="2000" dirty="0">
              <a:solidFill>
                <a:srgbClr val="E54B43"/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  <p:sp>
        <p:nvSpPr>
          <p:cNvPr id="15" name="文本框 6">
            <a:extLst>
              <a:ext uri="{FF2B5EF4-FFF2-40B4-BE49-F238E27FC236}">
                <a16:creationId xmlns:a16="http://schemas.microsoft.com/office/drawing/2014/main" xmlns="" id="{6D287CD7-2B7E-4BD3-988A-33810B61773E}"/>
              </a:ext>
            </a:extLst>
          </p:cNvPr>
          <p:cNvSpPr txBox="1"/>
          <p:nvPr/>
        </p:nvSpPr>
        <p:spPr>
          <a:xfrm>
            <a:off x="3491880" y="2060848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苹方 常规" panose="020B0300000000000000" pitchFamily="34" charset="-122"/>
                <a:ea typeface="苹方 常规" panose="020B0300000000000000" pitchFamily="34" charset="-122"/>
              </a:rPr>
              <a:t>采用两个</a:t>
            </a:r>
            <a:r>
              <a:rPr lang="en-US" altLang="zh-CN" dirty="0" smtClean="0">
                <a:latin typeface="苹方 常规" panose="020B0300000000000000" pitchFamily="34" charset="-122"/>
                <a:ea typeface="苹方 常规" panose="020B0300000000000000" pitchFamily="34" charset="-122"/>
              </a:rPr>
              <a:t>5Ω</a:t>
            </a:r>
            <a:r>
              <a:rPr lang="zh-CN" altLang="en-US" dirty="0" smtClean="0">
                <a:latin typeface="苹方 常规" panose="020B0300000000000000" pitchFamily="34" charset="-122"/>
                <a:ea typeface="苹方 常规" panose="020B0300000000000000" pitchFamily="34" charset="-122"/>
              </a:rPr>
              <a:t>的电阻串联连接在输出端。</a:t>
            </a:r>
            <a:endParaRPr lang="zh-CN" altLang="en-US" dirty="0"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  <p:pic>
        <p:nvPicPr>
          <p:cNvPr id="21" name="图片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3789" y="3501008"/>
            <a:ext cx="2166177" cy="1624633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9720" y="3501009"/>
            <a:ext cx="2166177" cy="1624633"/>
          </a:xfrm>
          <a:prstGeom prst="rect">
            <a:avLst/>
          </a:prstGeom>
        </p:spPr>
      </p:pic>
      <p:pic>
        <p:nvPicPr>
          <p:cNvPr id="23" name="图片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55" y="3501007"/>
            <a:ext cx="2166177" cy="1624633"/>
          </a:xfrm>
          <a:prstGeom prst="rect">
            <a:avLst/>
          </a:prstGeom>
        </p:spPr>
      </p:pic>
      <p:sp>
        <p:nvSpPr>
          <p:cNvPr id="24" name="文本框 6">
            <a:extLst>
              <a:ext uri="{FF2B5EF4-FFF2-40B4-BE49-F238E27FC236}">
                <a16:creationId xmlns:a16="http://schemas.microsoft.com/office/drawing/2014/main" xmlns="" id="{6D287CD7-2B7E-4BD3-988A-33810B61773E}"/>
              </a:ext>
            </a:extLst>
          </p:cNvPr>
          <p:cNvSpPr txBox="1"/>
          <p:nvPr/>
        </p:nvSpPr>
        <p:spPr>
          <a:xfrm>
            <a:off x="1115616" y="5661248"/>
            <a:ext cx="6840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/>
              <a:t>转换效率</a:t>
            </a:r>
            <a:r>
              <a:rPr lang="el-GR" altLang="zh-CN" sz="2000" dirty="0" smtClean="0"/>
              <a:t>η</a:t>
            </a:r>
            <a:r>
              <a:rPr lang="en-US" altLang="zh-CN" sz="2000" dirty="0" smtClean="0"/>
              <a:t>=</a:t>
            </a:r>
            <a:r>
              <a:rPr lang="zh-CN" altLang="en-US" sz="2000" dirty="0" smtClean="0"/>
              <a:t>（</a:t>
            </a:r>
            <a:r>
              <a:rPr lang="en-US" altLang="zh-CN" sz="2000" dirty="0" smtClean="0"/>
              <a:t>5.11*0.5</a:t>
            </a:r>
            <a:r>
              <a:rPr lang="zh-CN" altLang="en-US" sz="2000" dirty="0" smtClean="0"/>
              <a:t>）</a:t>
            </a:r>
            <a:r>
              <a:rPr lang="en-US" altLang="zh-CN" sz="2000" dirty="0" smtClean="0"/>
              <a:t>/</a:t>
            </a:r>
            <a:r>
              <a:rPr lang="zh-CN" altLang="en-US" sz="2000" dirty="0" smtClean="0"/>
              <a:t>（</a:t>
            </a:r>
            <a:r>
              <a:rPr lang="en-US" altLang="zh-CN" sz="2000" dirty="0" smtClean="0"/>
              <a:t>5*</a:t>
            </a:r>
            <a:r>
              <a:rPr lang="zh-CN" altLang="en-US" sz="2000" dirty="0" smtClean="0"/>
              <a:t>（</a:t>
            </a:r>
            <a:r>
              <a:rPr lang="en-US" altLang="zh-CN" sz="2000" dirty="0" smtClean="0"/>
              <a:t>0.7-0.11</a:t>
            </a:r>
            <a:r>
              <a:rPr lang="zh-CN" altLang="en-US" sz="2000" dirty="0" smtClean="0"/>
              <a:t>））</a:t>
            </a:r>
            <a:r>
              <a:rPr lang="en-US" altLang="zh-CN" sz="2000" dirty="0" smtClean="0"/>
              <a:t>*100%=86.6%</a:t>
            </a:r>
            <a:endParaRPr lang="zh-CN" altLang="en-US" sz="2000" dirty="0"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  <p:cxnSp>
        <p:nvCxnSpPr>
          <p:cNvPr id="32" name="直接连接符 31"/>
          <p:cNvCxnSpPr/>
          <p:nvPr/>
        </p:nvCxnSpPr>
        <p:spPr>
          <a:xfrm>
            <a:off x="0" y="168594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>
            <a:off x="0" y="2636912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组合 34">
            <a:extLst>
              <a:ext uri="{FF2B5EF4-FFF2-40B4-BE49-F238E27FC236}">
                <a16:creationId xmlns:a16="http://schemas.microsoft.com/office/drawing/2014/main" xmlns="" id="{998879F9-0872-4B5F-8239-0BD4B61B7C09}"/>
              </a:ext>
            </a:extLst>
          </p:cNvPr>
          <p:cNvGrpSpPr/>
          <p:nvPr/>
        </p:nvGrpSpPr>
        <p:grpSpPr>
          <a:xfrm>
            <a:off x="385178" y="1799852"/>
            <a:ext cx="2366407" cy="630328"/>
            <a:chOff x="807868" y="1908698"/>
            <a:chExt cx="1606858" cy="798990"/>
          </a:xfrm>
        </p:grpSpPr>
        <p:sp>
          <p:nvSpPr>
            <p:cNvPr id="36" name="矩形 35">
              <a:extLst>
                <a:ext uri="{FF2B5EF4-FFF2-40B4-BE49-F238E27FC236}">
                  <a16:creationId xmlns:a16="http://schemas.microsoft.com/office/drawing/2014/main" xmlns="" id="{A43E7FF3-47EF-4020-B2EB-BB0AE11F40B1}"/>
                </a:ext>
              </a:extLst>
            </p:cNvPr>
            <p:cNvSpPr/>
            <p:nvPr/>
          </p:nvSpPr>
          <p:spPr bwMode="auto">
            <a:xfrm>
              <a:off x="807868" y="1908698"/>
              <a:ext cx="1606858" cy="798990"/>
            </a:xfrm>
            <a:prstGeom prst="rect">
              <a:avLst/>
            </a:prstGeom>
            <a:solidFill>
              <a:srgbClr val="E54B4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</a:pPr>
              <a:endParaRPr kumimoji="0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7" name="文本框 2">
              <a:extLst>
                <a:ext uri="{FF2B5EF4-FFF2-40B4-BE49-F238E27FC236}">
                  <a16:creationId xmlns:a16="http://schemas.microsoft.com/office/drawing/2014/main" xmlns="" id="{AA5A21AE-FD68-45DA-A27D-7053981A3A1E}"/>
                </a:ext>
              </a:extLst>
            </p:cNvPr>
            <p:cNvSpPr txBox="1"/>
            <p:nvPr/>
          </p:nvSpPr>
          <p:spPr>
            <a:xfrm>
              <a:off x="917661" y="2015594"/>
              <a:ext cx="1394042" cy="585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400" dirty="0" smtClean="0">
                  <a:solidFill>
                    <a:schemeClr val="bg1"/>
                  </a:solidFill>
                  <a:latin typeface="苹方 粗体" panose="020B0600000000000000" pitchFamily="34" charset="-122"/>
                  <a:ea typeface="苹方 粗体" panose="020B0600000000000000" pitchFamily="34" charset="-122"/>
                </a:rPr>
                <a:t>测试条件</a:t>
              </a:r>
              <a:endParaRPr lang="zh-CN" altLang="en-US" sz="2400" dirty="0">
                <a:solidFill>
                  <a:schemeClr val="bg1"/>
                </a:solidFill>
                <a:latin typeface="苹方 粗体" panose="020B0600000000000000" pitchFamily="34" charset="-122"/>
                <a:ea typeface="苹方 粗体" panose="020B0600000000000000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54287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5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内容占位符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9" y="1018456"/>
            <a:ext cx="3054734" cy="2304821"/>
          </a:xfrm>
        </p:spPr>
      </p:pic>
      <p:grpSp>
        <p:nvGrpSpPr>
          <p:cNvPr id="11" name="组合 10">
            <a:extLst>
              <a:ext uri="{FF2B5EF4-FFF2-40B4-BE49-F238E27FC236}">
                <a16:creationId xmlns:a16="http://schemas.microsoft.com/office/drawing/2014/main" xmlns="" id="{7E78A3C1-D2F0-4BDE-8BA7-6FB579FB2102}"/>
              </a:ext>
            </a:extLst>
          </p:cNvPr>
          <p:cNvGrpSpPr/>
          <p:nvPr/>
        </p:nvGrpSpPr>
        <p:grpSpPr>
          <a:xfrm>
            <a:off x="370866" y="907664"/>
            <a:ext cx="3680143" cy="2525575"/>
            <a:chOff x="2192785" y="1819921"/>
            <a:chExt cx="7645155" cy="4493580"/>
          </a:xfrm>
        </p:grpSpPr>
        <p:cxnSp>
          <p:nvCxnSpPr>
            <p:cNvPr id="12" name="直接连接符 11">
              <a:extLst>
                <a:ext uri="{FF2B5EF4-FFF2-40B4-BE49-F238E27FC236}">
                  <a16:creationId xmlns:a16="http://schemas.microsoft.com/office/drawing/2014/main" xmlns="" id="{BE1F2FA0-359F-41C6-931A-10E1B3629C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1819921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直接连接符 12">
              <a:extLst>
                <a:ext uri="{FF2B5EF4-FFF2-40B4-BE49-F238E27FC236}">
                  <a16:creationId xmlns:a16="http://schemas.microsoft.com/office/drawing/2014/main" xmlns="" id="{E2248DFA-A1C4-4F01-8F2B-43F561F5EB4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212019" y="1819921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直接连接符 13">
              <a:extLst>
                <a:ext uri="{FF2B5EF4-FFF2-40B4-BE49-F238E27FC236}">
                  <a16:creationId xmlns:a16="http://schemas.microsoft.com/office/drawing/2014/main" xmlns="" id="{29B9CB8D-D9E8-42ED-A36A-5891EAD993A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6295746"/>
              <a:ext cx="7645155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" name="直接连接符 14">
              <a:extLst>
                <a:ext uri="{FF2B5EF4-FFF2-40B4-BE49-F238E27FC236}">
                  <a16:creationId xmlns:a16="http://schemas.microsoft.com/office/drawing/2014/main" xmlns="" id="{37E62EC3-E1EA-4580-9C85-825C4956621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17186" y="1830277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" name="直接连接符 15">
              <a:extLst>
                <a:ext uri="{FF2B5EF4-FFF2-40B4-BE49-F238E27FC236}">
                  <a16:creationId xmlns:a16="http://schemas.microsoft.com/office/drawing/2014/main" xmlns="" id="{54B6417C-B7BE-4D13-A6F9-DD42585BFF3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9823790" y="1821399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8" name="TextBox 17"/>
          <p:cNvSpPr txBox="1"/>
          <p:nvPr/>
        </p:nvSpPr>
        <p:spPr>
          <a:xfrm>
            <a:off x="1653777" y="669211"/>
            <a:ext cx="1114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空载波形</a:t>
            </a:r>
            <a:endParaRPr lang="zh-CN" altLang="en-US" dirty="0">
              <a:solidFill>
                <a:srgbClr val="FF0000"/>
              </a:solidFill>
            </a:endParaRPr>
          </a:p>
        </p:txBody>
      </p:sp>
      <p:cxnSp>
        <p:nvCxnSpPr>
          <p:cNvPr id="20" name="直接连接符 19"/>
          <p:cNvCxnSpPr/>
          <p:nvPr/>
        </p:nvCxnSpPr>
        <p:spPr>
          <a:xfrm>
            <a:off x="4355976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121116" y="705148"/>
            <a:ext cx="1237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solidFill>
                  <a:srgbClr val="FF0000"/>
                </a:solidFill>
              </a:rPr>
              <a:t>波形分析</a:t>
            </a:r>
            <a:endParaRPr lang="zh-CN" altLang="en-US" sz="20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26308" y="1700808"/>
            <a:ext cx="439248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 </a:t>
            </a:r>
            <a:r>
              <a:rPr lang="en-US" altLang="zh-CN" dirty="0" smtClean="0"/>
              <a:t>        </a:t>
            </a:r>
            <a:r>
              <a:rPr lang="zh-CN" altLang="en-US" dirty="0" smtClean="0"/>
              <a:t>在</a:t>
            </a:r>
            <a:r>
              <a:rPr lang="zh-CN" altLang="en-US" dirty="0"/>
              <a:t>无物体的状态下，</a:t>
            </a:r>
            <a:r>
              <a:rPr lang="zh-CN" altLang="en-US" dirty="0" smtClean="0"/>
              <a:t>发射线圈输出的波形如左图所示，</a:t>
            </a:r>
            <a:r>
              <a:rPr lang="zh-CN" altLang="en-US" dirty="0"/>
              <a:t>有两种波存在。一种是每</a:t>
            </a:r>
            <a:r>
              <a:rPr lang="en-US" altLang="zh-CN" dirty="0"/>
              <a:t>120ms</a:t>
            </a:r>
            <a:r>
              <a:rPr lang="zh-CN" altLang="en-US" dirty="0" smtClean="0"/>
              <a:t>左右发送一次，</a:t>
            </a:r>
            <a:r>
              <a:rPr lang="zh-CN" altLang="en-US" dirty="0"/>
              <a:t>一种是接近</a:t>
            </a:r>
            <a:r>
              <a:rPr lang="en-US" altLang="zh-CN" dirty="0"/>
              <a:t>1.2s</a:t>
            </a:r>
            <a:r>
              <a:rPr lang="zh-CN" altLang="en-US" dirty="0"/>
              <a:t>左右检测一</a:t>
            </a:r>
            <a:r>
              <a:rPr lang="zh-CN" altLang="en-US" dirty="0" smtClean="0"/>
              <a:t>次。如果按照</a:t>
            </a:r>
            <a:r>
              <a:rPr lang="en-US" altLang="zh-CN" dirty="0" smtClean="0"/>
              <a:t>Qi</a:t>
            </a:r>
            <a:r>
              <a:rPr lang="zh-CN" altLang="en-US" dirty="0" smtClean="0"/>
              <a:t>协议不应该存在这个比较密集的这个波形，这个波形是发射机</a:t>
            </a:r>
            <a:r>
              <a:rPr lang="en-US" altLang="zh-CN" dirty="0" smtClean="0"/>
              <a:t>Ping phase</a:t>
            </a:r>
            <a:r>
              <a:rPr lang="zh-CN" altLang="en-US" dirty="0" smtClean="0"/>
              <a:t>发送的波形。用来给接收机提供能量的波形。那为什么在空载的时候会出现这个波形呢？我猜想</a:t>
            </a:r>
            <a:r>
              <a:rPr lang="en-US" altLang="zh-CN" dirty="0" smtClean="0"/>
              <a:t>IDT</a:t>
            </a:r>
            <a:r>
              <a:rPr lang="zh-CN" altLang="en-US" dirty="0" smtClean="0"/>
              <a:t>这个方案在每次</a:t>
            </a:r>
            <a:r>
              <a:rPr lang="en-US" altLang="zh-CN" dirty="0" smtClean="0"/>
              <a:t>selection phase</a:t>
            </a:r>
            <a:r>
              <a:rPr lang="zh-CN" altLang="en-US" dirty="0" smtClean="0"/>
              <a:t>之后进入到</a:t>
            </a:r>
            <a:r>
              <a:rPr lang="en-US" altLang="zh-CN" dirty="0" smtClean="0"/>
              <a:t>Ping phase</a:t>
            </a:r>
            <a:r>
              <a:rPr lang="zh-CN" altLang="en-US" dirty="0" smtClean="0"/>
              <a:t>的时候发送给接收机的</a:t>
            </a:r>
            <a:r>
              <a:rPr lang="en-US" altLang="zh-CN" dirty="0"/>
              <a:t>Power </a:t>
            </a:r>
            <a:r>
              <a:rPr lang="en-US" altLang="zh-CN" dirty="0" smtClean="0"/>
              <a:t>Signal</a:t>
            </a:r>
            <a:r>
              <a:rPr lang="zh-CN" altLang="en-US" dirty="0" smtClean="0"/>
              <a:t>有可能不足以让接收机完成信号的交互。所以定时给接收器发送</a:t>
            </a:r>
            <a:r>
              <a:rPr lang="en-US" altLang="zh-CN" dirty="0"/>
              <a:t>Power </a:t>
            </a:r>
            <a:r>
              <a:rPr lang="en-US" altLang="zh-CN" dirty="0" smtClean="0"/>
              <a:t>Signal</a:t>
            </a:r>
            <a:r>
              <a:rPr lang="zh-CN" altLang="en-US" dirty="0" smtClean="0"/>
              <a:t>用来定时检测。这是</a:t>
            </a:r>
            <a:r>
              <a:rPr lang="en-US" altLang="zh-CN" dirty="0" smtClean="0"/>
              <a:t>IDT</a:t>
            </a:r>
            <a:r>
              <a:rPr lang="zh-CN" altLang="en-US" dirty="0" smtClean="0"/>
              <a:t>设计考虑的比较周到的地方。</a:t>
            </a:r>
            <a:endParaRPr lang="zh-CN" altLang="en-US" dirty="0"/>
          </a:p>
        </p:txBody>
      </p:sp>
      <p:sp>
        <p:nvSpPr>
          <p:cNvPr id="26" name="等腰三角形 25"/>
          <p:cNvSpPr/>
          <p:nvPr/>
        </p:nvSpPr>
        <p:spPr>
          <a:xfrm>
            <a:off x="683568" y="4149080"/>
            <a:ext cx="1656184" cy="1872208"/>
          </a:xfrm>
          <a:prstGeom prst="triangl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等腰三角形 26"/>
          <p:cNvSpPr/>
          <p:nvPr/>
        </p:nvSpPr>
        <p:spPr>
          <a:xfrm>
            <a:off x="1793798" y="4146004"/>
            <a:ext cx="1656184" cy="1872208"/>
          </a:xfrm>
          <a:prstGeom prst="triangl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29" name="组合 28">
            <a:extLst>
              <a:ext uri="{FF2B5EF4-FFF2-40B4-BE49-F238E27FC236}">
                <a16:creationId xmlns:a16="http://schemas.microsoft.com/office/drawing/2014/main" xmlns="" id="{7E78A3C1-D2F0-4BDE-8BA7-6FB579FB2102}"/>
              </a:ext>
            </a:extLst>
          </p:cNvPr>
          <p:cNvGrpSpPr/>
          <p:nvPr/>
        </p:nvGrpSpPr>
        <p:grpSpPr>
          <a:xfrm>
            <a:off x="4515114" y="903425"/>
            <a:ext cx="4449374" cy="5405895"/>
            <a:chOff x="2192785" y="1819921"/>
            <a:chExt cx="7645155" cy="4493580"/>
          </a:xfrm>
        </p:grpSpPr>
        <p:cxnSp>
          <p:nvCxnSpPr>
            <p:cNvPr id="30" name="直接连接符 29">
              <a:extLst>
                <a:ext uri="{FF2B5EF4-FFF2-40B4-BE49-F238E27FC236}">
                  <a16:creationId xmlns:a16="http://schemas.microsoft.com/office/drawing/2014/main" xmlns="" id="{BE1F2FA0-359F-41C6-931A-10E1B3629C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1819921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" name="直接连接符 30">
              <a:extLst>
                <a:ext uri="{FF2B5EF4-FFF2-40B4-BE49-F238E27FC236}">
                  <a16:creationId xmlns:a16="http://schemas.microsoft.com/office/drawing/2014/main" xmlns="" id="{E2248DFA-A1C4-4F01-8F2B-43F561F5EB4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212019" y="1819921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2" name="直接连接符 31">
              <a:extLst>
                <a:ext uri="{FF2B5EF4-FFF2-40B4-BE49-F238E27FC236}">
                  <a16:creationId xmlns:a16="http://schemas.microsoft.com/office/drawing/2014/main" xmlns="" id="{29B9CB8D-D9E8-42ED-A36A-5891EAD993A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6295746"/>
              <a:ext cx="7645155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3" name="直接连接符 32">
              <a:extLst>
                <a:ext uri="{FF2B5EF4-FFF2-40B4-BE49-F238E27FC236}">
                  <a16:creationId xmlns:a16="http://schemas.microsoft.com/office/drawing/2014/main" xmlns="" id="{37E62EC3-E1EA-4580-9C85-825C4956621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17186" y="1830277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4" name="直接连接符 33">
              <a:extLst>
                <a:ext uri="{FF2B5EF4-FFF2-40B4-BE49-F238E27FC236}">
                  <a16:creationId xmlns:a16="http://schemas.microsoft.com/office/drawing/2014/main" xmlns="" id="{54B6417C-B7BE-4D13-A6F9-DD42585BFF3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9823790" y="1821399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3224526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7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6" grpId="0" animBg="1"/>
      <p:bldP spid="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>
            <a:extLst>
              <a:ext uri="{FF2B5EF4-FFF2-40B4-BE49-F238E27FC236}">
                <a16:creationId xmlns:a16="http://schemas.microsoft.com/office/drawing/2014/main" xmlns="" id="{7E78A3C1-D2F0-4BDE-8BA7-6FB579FB2102}"/>
              </a:ext>
            </a:extLst>
          </p:cNvPr>
          <p:cNvGrpSpPr/>
          <p:nvPr/>
        </p:nvGrpSpPr>
        <p:grpSpPr>
          <a:xfrm>
            <a:off x="380124" y="905203"/>
            <a:ext cx="3680143" cy="2525575"/>
            <a:chOff x="2192785" y="1819921"/>
            <a:chExt cx="7645155" cy="4493580"/>
          </a:xfrm>
        </p:grpSpPr>
        <p:cxnSp>
          <p:nvCxnSpPr>
            <p:cNvPr id="8" name="直接连接符 7">
              <a:extLst>
                <a:ext uri="{FF2B5EF4-FFF2-40B4-BE49-F238E27FC236}">
                  <a16:creationId xmlns:a16="http://schemas.microsoft.com/office/drawing/2014/main" xmlns="" id="{BE1F2FA0-359F-41C6-931A-10E1B3629C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1819921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" name="直接连接符 8">
              <a:extLst>
                <a:ext uri="{FF2B5EF4-FFF2-40B4-BE49-F238E27FC236}">
                  <a16:creationId xmlns:a16="http://schemas.microsoft.com/office/drawing/2014/main" xmlns="" id="{E2248DFA-A1C4-4F01-8F2B-43F561F5EB4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212019" y="1819921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" name="直接连接符 9">
              <a:extLst>
                <a:ext uri="{FF2B5EF4-FFF2-40B4-BE49-F238E27FC236}">
                  <a16:creationId xmlns:a16="http://schemas.microsoft.com/office/drawing/2014/main" xmlns="" id="{29B9CB8D-D9E8-42ED-A36A-5891EAD993A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6295746"/>
              <a:ext cx="7645155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" name="直接连接符 10">
              <a:extLst>
                <a:ext uri="{FF2B5EF4-FFF2-40B4-BE49-F238E27FC236}">
                  <a16:creationId xmlns:a16="http://schemas.microsoft.com/office/drawing/2014/main" xmlns="" id="{37E62EC3-E1EA-4580-9C85-825C4956621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17186" y="1830277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直接连接符 11">
              <a:extLst>
                <a:ext uri="{FF2B5EF4-FFF2-40B4-BE49-F238E27FC236}">
                  <a16:creationId xmlns:a16="http://schemas.microsoft.com/office/drawing/2014/main" xmlns="" id="{54B6417C-B7BE-4D13-A6F9-DD42585BFF3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9823790" y="1821399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3" name="TextBox 12"/>
          <p:cNvSpPr txBox="1"/>
          <p:nvPr/>
        </p:nvSpPr>
        <p:spPr>
          <a:xfrm>
            <a:off x="1663035" y="720023"/>
            <a:ext cx="1114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异物波形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21116" y="705148"/>
            <a:ext cx="1237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solidFill>
                  <a:srgbClr val="FF0000"/>
                </a:solidFill>
              </a:rPr>
              <a:t>波形分析</a:t>
            </a:r>
            <a:endParaRPr lang="zh-CN" altLang="en-US" sz="2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26308" y="1700808"/>
            <a:ext cx="43924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 </a:t>
            </a:r>
            <a:r>
              <a:rPr lang="en-US" altLang="zh-CN" dirty="0" smtClean="0"/>
              <a:t>        </a:t>
            </a:r>
            <a:r>
              <a:rPr lang="zh-CN" altLang="en-US" dirty="0" smtClean="0"/>
              <a:t>左图的波形是放入硬币之后测试的波形，从这个波形可以看出空载时</a:t>
            </a:r>
            <a:r>
              <a:rPr lang="en-US" altLang="zh-CN" dirty="0" smtClean="0"/>
              <a:t>Analog Ping</a:t>
            </a:r>
            <a:r>
              <a:rPr lang="zh-CN" altLang="en-US" dirty="0" smtClean="0"/>
              <a:t>之后一段时间才发送</a:t>
            </a:r>
            <a:r>
              <a:rPr lang="en-US" altLang="zh-CN" dirty="0"/>
              <a:t>D</a:t>
            </a:r>
            <a:r>
              <a:rPr lang="en-US" altLang="zh-CN" dirty="0" smtClean="0"/>
              <a:t>igital Ping</a:t>
            </a:r>
            <a:r>
              <a:rPr lang="zh-CN" altLang="en-US" dirty="0" smtClean="0"/>
              <a:t>。而将硬币放入发射器线圈内的时候也是在</a:t>
            </a:r>
            <a:r>
              <a:rPr lang="en-US" altLang="zh-CN" dirty="0" smtClean="0"/>
              <a:t>Analog Ping</a:t>
            </a:r>
            <a:r>
              <a:rPr lang="zh-CN" altLang="en-US" dirty="0" smtClean="0"/>
              <a:t>之后一段时间内再发送</a:t>
            </a:r>
            <a:r>
              <a:rPr lang="en-US" altLang="zh-CN" dirty="0" smtClean="0"/>
              <a:t>Digital Ping</a:t>
            </a:r>
            <a:r>
              <a:rPr lang="zh-CN" altLang="en-US" dirty="0" smtClean="0"/>
              <a:t>。这里的三个</a:t>
            </a:r>
            <a:r>
              <a:rPr lang="en-US" altLang="zh-CN" dirty="0" smtClean="0"/>
              <a:t>Digital Ping</a:t>
            </a:r>
            <a:r>
              <a:rPr lang="zh-CN" altLang="en-US" dirty="0" smtClean="0"/>
              <a:t>中第一个是空载时定时发送的，理论上放入异物应该只发送一个</a:t>
            </a:r>
            <a:r>
              <a:rPr lang="en-US" altLang="zh-CN" dirty="0" smtClean="0"/>
              <a:t>Digital Ping</a:t>
            </a:r>
            <a:r>
              <a:rPr lang="zh-CN" altLang="en-US" dirty="0" smtClean="0"/>
              <a:t>。这里之所以出现两个</a:t>
            </a:r>
            <a:r>
              <a:rPr lang="en-US" altLang="zh-CN" dirty="0" smtClean="0"/>
              <a:t>Digital Ping</a:t>
            </a:r>
            <a:r>
              <a:rPr lang="zh-CN" altLang="en-US" dirty="0" smtClean="0"/>
              <a:t>是因为放的时候硬币再抖。如果这个时候不将硬币拿走，从波形上可以看出发送器不再发送</a:t>
            </a:r>
            <a:r>
              <a:rPr lang="en-US" altLang="zh-CN" dirty="0" smtClean="0"/>
              <a:t>digital</a:t>
            </a:r>
            <a:r>
              <a:rPr lang="zh-CN" altLang="en-US" dirty="0"/>
              <a:t> </a:t>
            </a:r>
            <a:r>
              <a:rPr lang="en-US" altLang="zh-CN" dirty="0" smtClean="0"/>
              <a:t>Ping(</a:t>
            </a:r>
            <a:r>
              <a:rPr lang="zh-CN" altLang="en-US" dirty="0" smtClean="0"/>
              <a:t>定时发送的除外</a:t>
            </a:r>
            <a:r>
              <a:rPr lang="en-US" altLang="zh-CN" dirty="0" smtClean="0"/>
              <a:t>)</a:t>
            </a:r>
            <a:r>
              <a:rPr lang="zh-CN" altLang="en-US" dirty="0" smtClean="0"/>
              <a:t>。</a:t>
            </a:r>
            <a:endParaRPr lang="en-US" altLang="zh-CN" dirty="0" smtClean="0"/>
          </a:p>
        </p:txBody>
      </p:sp>
      <p:sp>
        <p:nvSpPr>
          <p:cNvPr id="16" name="等腰三角形 15"/>
          <p:cNvSpPr/>
          <p:nvPr/>
        </p:nvSpPr>
        <p:spPr>
          <a:xfrm>
            <a:off x="683568" y="4149080"/>
            <a:ext cx="1656184" cy="1872208"/>
          </a:xfrm>
          <a:prstGeom prst="triangl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等腰三角形 16"/>
          <p:cNvSpPr/>
          <p:nvPr/>
        </p:nvSpPr>
        <p:spPr>
          <a:xfrm>
            <a:off x="1793798" y="4146004"/>
            <a:ext cx="1656184" cy="1872208"/>
          </a:xfrm>
          <a:prstGeom prst="triangl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xmlns="" id="{7E78A3C1-D2F0-4BDE-8BA7-6FB579FB2102}"/>
              </a:ext>
            </a:extLst>
          </p:cNvPr>
          <p:cNvGrpSpPr/>
          <p:nvPr/>
        </p:nvGrpSpPr>
        <p:grpSpPr>
          <a:xfrm>
            <a:off x="4515114" y="903425"/>
            <a:ext cx="4449374" cy="5405895"/>
            <a:chOff x="2192785" y="1819921"/>
            <a:chExt cx="7645155" cy="4493580"/>
          </a:xfrm>
        </p:grpSpPr>
        <p:cxnSp>
          <p:nvCxnSpPr>
            <p:cNvPr id="19" name="直接连接符 18">
              <a:extLst>
                <a:ext uri="{FF2B5EF4-FFF2-40B4-BE49-F238E27FC236}">
                  <a16:creationId xmlns:a16="http://schemas.microsoft.com/office/drawing/2014/main" xmlns="" id="{BE1F2FA0-359F-41C6-931A-10E1B3629C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1819921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" name="直接连接符 19">
              <a:extLst>
                <a:ext uri="{FF2B5EF4-FFF2-40B4-BE49-F238E27FC236}">
                  <a16:creationId xmlns:a16="http://schemas.microsoft.com/office/drawing/2014/main" xmlns="" id="{E2248DFA-A1C4-4F01-8F2B-43F561F5EB4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212019" y="1819921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" name="直接连接符 20">
              <a:extLst>
                <a:ext uri="{FF2B5EF4-FFF2-40B4-BE49-F238E27FC236}">
                  <a16:creationId xmlns:a16="http://schemas.microsoft.com/office/drawing/2014/main" xmlns="" id="{29B9CB8D-D9E8-42ED-A36A-5891EAD993A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6295746"/>
              <a:ext cx="7645155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" name="直接连接符 21">
              <a:extLst>
                <a:ext uri="{FF2B5EF4-FFF2-40B4-BE49-F238E27FC236}">
                  <a16:creationId xmlns:a16="http://schemas.microsoft.com/office/drawing/2014/main" xmlns="" id="{37E62EC3-E1EA-4580-9C85-825C4956621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17186" y="1830277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" name="直接连接符 22">
              <a:extLst>
                <a:ext uri="{FF2B5EF4-FFF2-40B4-BE49-F238E27FC236}">
                  <a16:creationId xmlns:a16="http://schemas.microsoft.com/office/drawing/2014/main" xmlns="" id="{54B6417C-B7BE-4D13-A6F9-DD42585BFF3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9823790" y="1821399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pic>
        <p:nvPicPr>
          <p:cNvPr id="25" name="内容占位符 2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827" y="1048058"/>
            <a:ext cx="2969151" cy="2240695"/>
          </a:xfrm>
        </p:spPr>
      </p:pic>
    </p:spTree>
    <p:extLst>
      <p:ext uri="{BB962C8B-B14F-4D97-AF65-F5344CB8AC3E}">
        <p14:creationId xmlns:p14="http://schemas.microsoft.com/office/powerpoint/2010/main" val="496723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>
            <a:extLst>
              <a:ext uri="{FF2B5EF4-FFF2-40B4-BE49-F238E27FC236}">
                <a16:creationId xmlns:a16="http://schemas.microsoft.com/office/drawing/2014/main" xmlns="" id="{7E78A3C1-D2F0-4BDE-8BA7-6FB579FB2102}"/>
              </a:ext>
            </a:extLst>
          </p:cNvPr>
          <p:cNvGrpSpPr/>
          <p:nvPr/>
        </p:nvGrpSpPr>
        <p:grpSpPr>
          <a:xfrm>
            <a:off x="397395" y="931047"/>
            <a:ext cx="3680143" cy="2525575"/>
            <a:chOff x="2192785" y="1819921"/>
            <a:chExt cx="7645155" cy="4493580"/>
          </a:xfrm>
        </p:grpSpPr>
        <p:cxnSp>
          <p:nvCxnSpPr>
            <p:cNvPr id="6" name="直接连接符 5">
              <a:extLst>
                <a:ext uri="{FF2B5EF4-FFF2-40B4-BE49-F238E27FC236}">
                  <a16:creationId xmlns:a16="http://schemas.microsoft.com/office/drawing/2014/main" xmlns="" id="{BE1F2FA0-359F-41C6-931A-10E1B3629C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1819921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" name="直接连接符 6">
              <a:extLst>
                <a:ext uri="{FF2B5EF4-FFF2-40B4-BE49-F238E27FC236}">
                  <a16:creationId xmlns:a16="http://schemas.microsoft.com/office/drawing/2014/main" xmlns="" id="{E2248DFA-A1C4-4F01-8F2B-43F561F5EB4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212019" y="1819921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" name="直接连接符 7">
              <a:extLst>
                <a:ext uri="{FF2B5EF4-FFF2-40B4-BE49-F238E27FC236}">
                  <a16:creationId xmlns:a16="http://schemas.microsoft.com/office/drawing/2014/main" xmlns="" id="{29B9CB8D-D9E8-42ED-A36A-5891EAD993A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6295746"/>
              <a:ext cx="7645155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" name="直接连接符 8">
              <a:extLst>
                <a:ext uri="{FF2B5EF4-FFF2-40B4-BE49-F238E27FC236}">
                  <a16:creationId xmlns:a16="http://schemas.microsoft.com/office/drawing/2014/main" xmlns="" id="{37E62EC3-E1EA-4580-9C85-825C4956621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17186" y="1830277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" name="直接连接符 9">
              <a:extLst>
                <a:ext uri="{FF2B5EF4-FFF2-40B4-BE49-F238E27FC236}">
                  <a16:creationId xmlns:a16="http://schemas.microsoft.com/office/drawing/2014/main" xmlns="" id="{54B6417C-B7BE-4D13-A6F9-DD42585BFF3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9823790" y="1821399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" name="TextBox 10"/>
          <p:cNvSpPr txBox="1"/>
          <p:nvPr/>
        </p:nvSpPr>
        <p:spPr>
          <a:xfrm>
            <a:off x="1680306" y="705148"/>
            <a:ext cx="1114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有载波形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21116" y="705148"/>
            <a:ext cx="1237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solidFill>
                  <a:srgbClr val="FF0000"/>
                </a:solidFill>
              </a:rPr>
              <a:t>波形分析</a:t>
            </a:r>
            <a:endParaRPr lang="zh-CN" altLang="en-US" sz="20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26308" y="1700808"/>
            <a:ext cx="43924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 </a:t>
            </a:r>
            <a:r>
              <a:rPr lang="en-US" altLang="zh-CN" dirty="0" smtClean="0"/>
              <a:t>        </a:t>
            </a:r>
            <a:r>
              <a:rPr lang="zh-CN" altLang="en-US" dirty="0" smtClean="0"/>
              <a:t>左图的波形是放入正常的接收器得到的波形。从这个波形可以看到</a:t>
            </a:r>
            <a:r>
              <a:rPr lang="en-US" altLang="zh-CN" dirty="0"/>
              <a:t>Analog </a:t>
            </a:r>
            <a:r>
              <a:rPr lang="en-US" altLang="zh-CN" dirty="0" smtClean="0"/>
              <a:t>Ping</a:t>
            </a:r>
            <a:r>
              <a:rPr lang="zh-CN" altLang="en-US" dirty="0" smtClean="0"/>
              <a:t>之后开始出现</a:t>
            </a:r>
            <a:r>
              <a:rPr lang="en-US" altLang="zh-CN" dirty="0" smtClean="0"/>
              <a:t>Digital Ping</a:t>
            </a:r>
            <a:r>
              <a:rPr lang="zh-CN" altLang="en-US" dirty="0" smtClean="0"/>
              <a:t>，但是跟放入异物不同的是这个</a:t>
            </a:r>
            <a:r>
              <a:rPr lang="en-US" altLang="zh-CN" dirty="0" smtClean="0"/>
              <a:t>Digital Ping</a:t>
            </a:r>
            <a:r>
              <a:rPr lang="zh-CN" altLang="en-US" dirty="0" smtClean="0"/>
              <a:t>是不间断的。因为放入的是正常的接收器再发送</a:t>
            </a:r>
            <a:r>
              <a:rPr lang="en-US" altLang="zh-CN" dirty="0" smtClean="0"/>
              <a:t>Digital Ping</a:t>
            </a:r>
            <a:r>
              <a:rPr lang="zh-CN" altLang="en-US" dirty="0" smtClean="0"/>
              <a:t>，发送器会保持</a:t>
            </a:r>
            <a:r>
              <a:rPr lang="en-US" altLang="zh-CN" dirty="0" smtClean="0"/>
              <a:t>Digital Ping</a:t>
            </a:r>
            <a:r>
              <a:rPr lang="zh-CN" altLang="en-US" dirty="0" smtClean="0"/>
              <a:t>用来保持通信。在一段时间之后我们可以看到后面波形的幅值大于</a:t>
            </a:r>
            <a:r>
              <a:rPr lang="en-US" altLang="zh-CN" dirty="0"/>
              <a:t>Digital </a:t>
            </a:r>
            <a:r>
              <a:rPr lang="en-US" altLang="zh-CN" dirty="0" smtClean="0"/>
              <a:t>Ping</a:t>
            </a:r>
            <a:r>
              <a:rPr lang="zh-CN" altLang="en-US" dirty="0" smtClean="0"/>
              <a:t>的幅值。</a:t>
            </a:r>
            <a:endParaRPr lang="en-US" altLang="zh-CN" dirty="0" smtClean="0"/>
          </a:p>
        </p:txBody>
      </p:sp>
      <p:sp>
        <p:nvSpPr>
          <p:cNvPr id="14" name="等腰三角形 13"/>
          <p:cNvSpPr/>
          <p:nvPr/>
        </p:nvSpPr>
        <p:spPr>
          <a:xfrm>
            <a:off x="683568" y="4149080"/>
            <a:ext cx="1656184" cy="1872208"/>
          </a:xfrm>
          <a:prstGeom prst="triangl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等腰三角形 14"/>
          <p:cNvSpPr/>
          <p:nvPr/>
        </p:nvSpPr>
        <p:spPr>
          <a:xfrm>
            <a:off x="1793798" y="4146004"/>
            <a:ext cx="1656184" cy="1872208"/>
          </a:xfrm>
          <a:prstGeom prst="triangl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6" name="组合 15">
            <a:extLst>
              <a:ext uri="{FF2B5EF4-FFF2-40B4-BE49-F238E27FC236}">
                <a16:creationId xmlns:a16="http://schemas.microsoft.com/office/drawing/2014/main" xmlns="" id="{7E78A3C1-D2F0-4BDE-8BA7-6FB579FB2102}"/>
              </a:ext>
            </a:extLst>
          </p:cNvPr>
          <p:cNvGrpSpPr/>
          <p:nvPr/>
        </p:nvGrpSpPr>
        <p:grpSpPr>
          <a:xfrm>
            <a:off x="4515114" y="903425"/>
            <a:ext cx="4449374" cy="5405895"/>
            <a:chOff x="2192785" y="1819921"/>
            <a:chExt cx="7645155" cy="4493580"/>
          </a:xfrm>
        </p:grpSpPr>
        <p:cxnSp>
          <p:nvCxnSpPr>
            <p:cNvPr id="17" name="直接连接符 16">
              <a:extLst>
                <a:ext uri="{FF2B5EF4-FFF2-40B4-BE49-F238E27FC236}">
                  <a16:creationId xmlns:a16="http://schemas.microsoft.com/office/drawing/2014/main" xmlns="" id="{BE1F2FA0-359F-41C6-931A-10E1B3629C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1819921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直接连接符 17">
              <a:extLst>
                <a:ext uri="{FF2B5EF4-FFF2-40B4-BE49-F238E27FC236}">
                  <a16:creationId xmlns:a16="http://schemas.microsoft.com/office/drawing/2014/main" xmlns="" id="{E2248DFA-A1C4-4F01-8F2B-43F561F5EB4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212019" y="1819921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" name="直接连接符 18">
              <a:extLst>
                <a:ext uri="{FF2B5EF4-FFF2-40B4-BE49-F238E27FC236}">
                  <a16:creationId xmlns:a16="http://schemas.microsoft.com/office/drawing/2014/main" xmlns="" id="{29B9CB8D-D9E8-42ED-A36A-5891EAD993A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6295746"/>
              <a:ext cx="7645155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" name="直接连接符 19">
              <a:extLst>
                <a:ext uri="{FF2B5EF4-FFF2-40B4-BE49-F238E27FC236}">
                  <a16:creationId xmlns:a16="http://schemas.microsoft.com/office/drawing/2014/main" xmlns="" id="{37E62EC3-E1EA-4580-9C85-825C4956621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17186" y="1830277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" name="直接连接符 20">
              <a:extLst>
                <a:ext uri="{FF2B5EF4-FFF2-40B4-BE49-F238E27FC236}">
                  <a16:creationId xmlns:a16="http://schemas.microsoft.com/office/drawing/2014/main" xmlns="" id="{54B6417C-B7BE-4D13-A6F9-DD42585BFF3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9823790" y="1821399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pic>
        <p:nvPicPr>
          <p:cNvPr id="24" name="内容占位符 2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34" y="1039195"/>
            <a:ext cx="3072864" cy="2318963"/>
          </a:xfrm>
        </p:spPr>
      </p:pic>
    </p:spTree>
    <p:extLst>
      <p:ext uri="{BB962C8B-B14F-4D97-AF65-F5344CB8AC3E}">
        <p14:creationId xmlns:p14="http://schemas.microsoft.com/office/powerpoint/2010/main" val="4280065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6">
            <a:extLst>
              <a:ext uri="{FF2B5EF4-FFF2-40B4-BE49-F238E27FC236}">
                <a16:creationId xmlns:a16="http://schemas.microsoft.com/office/drawing/2014/main" xmlns="" id="{6997505A-0AC4-44DF-A31F-8FBEF3841ADE}"/>
              </a:ext>
            </a:extLst>
          </p:cNvPr>
          <p:cNvSpPr txBox="1"/>
          <p:nvPr/>
        </p:nvSpPr>
        <p:spPr>
          <a:xfrm>
            <a:off x="4211960" y="992095"/>
            <a:ext cx="1174695" cy="364542"/>
          </a:xfrm>
          <a:prstGeom prst="rect">
            <a:avLst/>
          </a:prstGeom>
          <a:noFill/>
        </p:spPr>
        <p:txBody>
          <a:bodyPr wrap="square" lIns="86697" tIns="43348" rIns="86697" bIns="43348" rtlCol="0">
            <a:spAutoFit/>
          </a:bodyPr>
          <a:lstStyle/>
          <a:p>
            <a:pPr>
              <a:buNone/>
            </a:pPr>
            <a:r>
              <a:rPr lang="zh-CN" altLang="en-US" b="1" cap="all" dirty="0" smtClean="0">
                <a:solidFill>
                  <a:srgbClr val="DA251D"/>
                </a:solidFill>
                <a:latin typeface="微软雅黑" pitchFamily="34" charset="-122"/>
                <a:ea typeface="微软雅黑" pitchFamily="34" charset="-122"/>
                <a:cs typeface="Arial" panose="020B0604020202020204" pitchFamily="34" charset="0"/>
              </a:rPr>
              <a:t>频率分析</a:t>
            </a:r>
            <a:endParaRPr lang="zh-CN" altLang="en-US" b="1" cap="all" dirty="0">
              <a:solidFill>
                <a:srgbClr val="DA251D"/>
              </a:solidFill>
              <a:latin typeface="微软雅黑" pitchFamily="34" charset="-122"/>
              <a:ea typeface="微软雅黑" pitchFamily="34" charset="-122"/>
              <a:cs typeface="Arial" panose="020B0604020202020204" pitchFamily="34" charset="0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xmlns="" id="{7E78A3C1-D2F0-4BDE-8BA7-6FB579FB2102}"/>
              </a:ext>
            </a:extLst>
          </p:cNvPr>
          <p:cNvGrpSpPr/>
          <p:nvPr/>
        </p:nvGrpSpPr>
        <p:grpSpPr>
          <a:xfrm>
            <a:off x="908227" y="1178381"/>
            <a:ext cx="7645155" cy="4493580"/>
            <a:chOff x="2192785" y="1819921"/>
            <a:chExt cx="7645155" cy="4493580"/>
          </a:xfrm>
        </p:grpSpPr>
        <p:cxnSp>
          <p:nvCxnSpPr>
            <p:cNvPr id="6" name="直接连接符 5">
              <a:extLst>
                <a:ext uri="{FF2B5EF4-FFF2-40B4-BE49-F238E27FC236}">
                  <a16:creationId xmlns:a16="http://schemas.microsoft.com/office/drawing/2014/main" xmlns="" id="{BE1F2FA0-359F-41C6-931A-10E1B3629C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1819921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" name="直接连接符 6">
              <a:extLst>
                <a:ext uri="{FF2B5EF4-FFF2-40B4-BE49-F238E27FC236}">
                  <a16:creationId xmlns:a16="http://schemas.microsoft.com/office/drawing/2014/main" xmlns="" id="{E2248DFA-A1C4-4F01-8F2B-43F561F5EB4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212019" y="1819921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" name="直接连接符 7">
              <a:extLst>
                <a:ext uri="{FF2B5EF4-FFF2-40B4-BE49-F238E27FC236}">
                  <a16:creationId xmlns:a16="http://schemas.microsoft.com/office/drawing/2014/main" xmlns="" id="{29B9CB8D-D9E8-42ED-A36A-5891EAD993A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6295746"/>
              <a:ext cx="7645155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" name="直接连接符 8">
              <a:extLst>
                <a:ext uri="{FF2B5EF4-FFF2-40B4-BE49-F238E27FC236}">
                  <a16:creationId xmlns:a16="http://schemas.microsoft.com/office/drawing/2014/main" xmlns="" id="{37E62EC3-E1EA-4580-9C85-825C4956621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17186" y="1830277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" name="直接连接符 9">
              <a:extLst>
                <a:ext uri="{FF2B5EF4-FFF2-40B4-BE49-F238E27FC236}">
                  <a16:creationId xmlns:a16="http://schemas.microsoft.com/office/drawing/2014/main" xmlns="" id="{54B6417C-B7BE-4D13-A6F9-DD42585BFF3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9823790" y="1821399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" name="文本框 12">
            <a:extLst>
              <a:ext uri="{FF2B5EF4-FFF2-40B4-BE49-F238E27FC236}">
                <a16:creationId xmlns:a16="http://schemas.microsoft.com/office/drawing/2014/main" xmlns="" id="{6444FB27-9C5B-4A28-B3B5-CC59528D781C}"/>
              </a:ext>
            </a:extLst>
          </p:cNvPr>
          <p:cNvSpPr txBox="1"/>
          <p:nvPr/>
        </p:nvSpPr>
        <p:spPr>
          <a:xfrm>
            <a:off x="1404221" y="1556792"/>
            <a:ext cx="649466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对于这个方案是不是还要确定是不是在频率范围内呢？</a:t>
            </a:r>
            <a:endParaRPr lang="en-US" altLang="zh-CN" b="1" dirty="0" smtClean="0">
              <a:solidFill>
                <a:schemeClr val="tx1">
                  <a:lumMod val="65000"/>
                  <a:lumOff val="35000"/>
                </a:schemeClr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  <p:sp>
        <p:nvSpPr>
          <p:cNvPr id="12" name="文本框 15">
            <a:extLst>
              <a:ext uri="{FF2B5EF4-FFF2-40B4-BE49-F238E27FC236}">
                <a16:creationId xmlns:a16="http://schemas.microsoft.com/office/drawing/2014/main" xmlns="" id="{C08F8220-D103-48AA-A622-BACEDF662CAE}"/>
              </a:ext>
            </a:extLst>
          </p:cNvPr>
          <p:cNvSpPr txBox="1"/>
          <p:nvPr/>
        </p:nvSpPr>
        <p:spPr>
          <a:xfrm>
            <a:off x="4051151" y="2636912"/>
            <a:ext cx="39489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从图中可以看出，脉冲周期在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8us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左右，那对应的周期就是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1/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（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8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*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10^-6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）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=125kHZ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。无线充电的频率范围在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87kHZ~205kHZ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之间。该方案符合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Qi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的标准。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  <p:pic>
        <p:nvPicPr>
          <p:cNvPr id="14" name="内容占位符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619003"/>
            <a:ext cx="2505099" cy="1890117"/>
          </a:xfrm>
        </p:spPr>
      </p:pic>
    </p:spTree>
    <p:extLst>
      <p:ext uri="{BB962C8B-B14F-4D97-AF65-F5344CB8AC3E}">
        <p14:creationId xmlns:p14="http://schemas.microsoft.com/office/powerpoint/2010/main" val="1278525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6">
            <a:extLst>
              <a:ext uri="{FF2B5EF4-FFF2-40B4-BE49-F238E27FC236}">
                <a16:creationId xmlns:a16="http://schemas.microsoft.com/office/drawing/2014/main" xmlns="" id="{6997505A-0AC4-44DF-A31F-8FBEF3841ADE}"/>
              </a:ext>
            </a:extLst>
          </p:cNvPr>
          <p:cNvSpPr txBox="1"/>
          <p:nvPr/>
        </p:nvSpPr>
        <p:spPr>
          <a:xfrm>
            <a:off x="4159230" y="1006466"/>
            <a:ext cx="1102687" cy="364542"/>
          </a:xfrm>
          <a:prstGeom prst="rect">
            <a:avLst/>
          </a:prstGeom>
          <a:noFill/>
        </p:spPr>
        <p:txBody>
          <a:bodyPr wrap="square" lIns="86697" tIns="43348" rIns="86697" bIns="43348" rtlCol="0">
            <a:spAutoFit/>
          </a:bodyPr>
          <a:lstStyle/>
          <a:p>
            <a:pPr>
              <a:buNone/>
            </a:pPr>
            <a:r>
              <a:rPr lang="zh-CN" altLang="en-US" b="1" cap="all" dirty="0" smtClean="0">
                <a:solidFill>
                  <a:srgbClr val="DA251D"/>
                </a:solidFill>
                <a:latin typeface="微软雅黑" pitchFamily="34" charset="-122"/>
                <a:ea typeface="微软雅黑" pitchFamily="34" charset="-122"/>
                <a:cs typeface="Arial" panose="020B0604020202020204" pitchFamily="34" charset="0"/>
              </a:rPr>
              <a:t>问题反馈</a:t>
            </a:r>
            <a:endParaRPr lang="zh-CN" altLang="en-US" b="1" cap="all" dirty="0">
              <a:solidFill>
                <a:srgbClr val="DA251D"/>
              </a:solidFill>
              <a:latin typeface="微软雅黑" pitchFamily="34" charset="-122"/>
              <a:ea typeface="微软雅黑" pitchFamily="34" charset="-122"/>
              <a:cs typeface="Arial" panose="020B0604020202020204" pitchFamily="34" charset="0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xmlns="" id="{7E78A3C1-D2F0-4BDE-8BA7-6FB579FB2102}"/>
              </a:ext>
            </a:extLst>
          </p:cNvPr>
          <p:cNvGrpSpPr/>
          <p:nvPr/>
        </p:nvGrpSpPr>
        <p:grpSpPr>
          <a:xfrm>
            <a:off x="908227" y="1178381"/>
            <a:ext cx="7645155" cy="4493580"/>
            <a:chOff x="2192785" y="1819921"/>
            <a:chExt cx="7645155" cy="4493580"/>
          </a:xfrm>
        </p:grpSpPr>
        <p:cxnSp>
          <p:nvCxnSpPr>
            <p:cNvPr id="6" name="直接连接符 5">
              <a:extLst>
                <a:ext uri="{FF2B5EF4-FFF2-40B4-BE49-F238E27FC236}">
                  <a16:creationId xmlns:a16="http://schemas.microsoft.com/office/drawing/2014/main" xmlns="" id="{BE1F2FA0-359F-41C6-931A-10E1B3629C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1819921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" name="直接连接符 6">
              <a:extLst>
                <a:ext uri="{FF2B5EF4-FFF2-40B4-BE49-F238E27FC236}">
                  <a16:creationId xmlns:a16="http://schemas.microsoft.com/office/drawing/2014/main" xmlns="" id="{E2248DFA-A1C4-4F01-8F2B-43F561F5EB4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212019" y="1819921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" name="直接连接符 7">
              <a:extLst>
                <a:ext uri="{FF2B5EF4-FFF2-40B4-BE49-F238E27FC236}">
                  <a16:creationId xmlns:a16="http://schemas.microsoft.com/office/drawing/2014/main" xmlns="" id="{29B9CB8D-D9E8-42ED-A36A-5891EAD993A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6295746"/>
              <a:ext cx="7645155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" name="直接连接符 8">
              <a:extLst>
                <a:ext uri="{FF2B5EF4-FFF2-40B4-BE49-F238E27FC236}">
                  <a16:creationId xmlns:a16="http://schemas.microsoft.com/office/drawing/2014/main" xmlns="" id="{37E62EC3-E1EA-4580-9C85-825C4956621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17186" y="1830277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" name="直接连接符 9">
              <a:extLst>
                <a:ext uri="{FF2B5EF4-FFF2-40B4-BE49-F238E27FC236}">
                  <a16:creationId xmlns:a16="http://schemas.microsoft.com/office/drawing/2014/main" xmlns="" id="{54B6417C-B7BE-4D13-A6F9-DD42585BFF3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9823790" y="1821399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" name="文本框 12">
            <a:extLst>
              <a:ext uri="{FF2B5EF4-FFF2-40B4-BE49-F238E27FC236}">
                <a16:creationId xmlns:a16="http://schemas.microsoft.com/office/drawing/2014/main" xmlns="" id="{6444FB27-9C5B-4A28-B3B5-CC59528D781C}"/>
              </a:ext>
            </a:extLst>
          </p:cNvPr>
          <p:cNvSpPr txBox="1"/>
          <p:nvPr/>
        </p:nvSpPr>
        <p:spPr>
          <a:xfrm>
            <a:off x="1404221" y="1389436"/>
            <a:ext cx="6494662" cy="576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那该方案还存在什么问题呢？</a:t>
            </a:r>
            <a:endParaRPr lang="en-US" altLang="zh-CN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  <p:sp>
        <p:nvSpPr>
          <p:cNvPr id="12" name="文本框 15">
            <a:extLst>
              <a:ext uri="{FF2B5EF4-FFF2-40B4-BE49-F238E27FC236}">
                <a16:creationId xmlns:a16="http://schemas.microsoft.com/office/drawing/2014/main" xmlns="" id="{C08F8220-D103-48AA-A622-BACEDF662CAE}"/>
              </a:ext>
            </a:extLst>
          </p:cNvPr>
          <p:cNvSpPr txBox="1"/>
          <p:nvPr/>
        </p:nvSpPr>
        <p:spPr>
          <a:xfrm>
            <a:off x="1404221" y="2087082"/>
            <a:ext cx="6612707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IDT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该方案做的相当的不错，很多细节方面做的也很好。但是如果将该方案用于行车记录仪那就会存在一定的问题。</a:t>
            </a:r>
            <a:endParaRPr lang="en-US" altLang="zh-CN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1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，如果在汽车上集成无线充电的发送器，那发送器的状态必须受汽车中的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BCM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监控，也就是说发送器需要跟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BCM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进行通讯，汽车中的通讯协议采用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LIN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或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CAN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两种，那发送器的主芯片必须集成两种通讯协议中的一种。那该方案用于汽配中是不合适的。</a:t>
            </a:r>
            <a:endParaRPr lang="en-US" altLang="zh-CN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2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，如果用于汽车上，那这个方案的电路很可能无法通过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EMC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实验，因为</a:t>
            </a:r>
            <a:r>
              <a:rPr lang="en-US" altLang="zh-CN" sz="1400" dirty="0"/>
              <a:t>P9038</a:t>
            </a:r>
            <a:br>
              <a:rPr lang="en-US" altLang="zh-CN" sz="1400" dirty="0"/>
            </a:b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原理图中输入前级没有加一些保护元器件，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9980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6">
            <a:extLst>
              <a:ext uri="{FF2B5EF4-FFF2-40B4-BE49-F238E27FC236}">
                <a16:creationId xmlns:a16="http://schemas.microsoft.com/office/drawing/2014/main" xmlns="" id="{6997505A-0AC4-44DF-A31F-8FBEF3841ADE}"/>
              </a:ext>
            </a:extLst>
          </p:cNvPr>
          <p:cNvSpPr txBox="1"/>
          <p:nvPr/>
        </p:nvSpPr>
        <p:spPr>
          <a:xfrm>
            <a:off x="3828981" y="814254"/>
            <a:ext cx="2071203" cy="579985"/>
          </a:xfrm>
          <a:prstGeom prst="rect">
            <a:avLst/>
          </a:prstGeom>
          <a:noFill/>
        </p:spPr>
        <p:txBody>
          <a:bodyPr wrap="square" lIns="86697" tIns="43348" rIns="86697" bIns="43348" rtlCol="0">
            <a:spAutoFit/>
          </a:bodyPr>
          <a:lstStyle/>
          <a:p>
            <a:pPr>
              <a:buNone/>
            </a:pPr>
            <a:r>
              <a:rPr lang="zh-CN" altLang="en-US" sz="3200" b="1" cap="all" dirty="0" smtClean="0">
                <a:solidFill>
                  <a:srgbClr val="DA251D"/>
                </a:solidFill>
                <a:latin typeface="微软雅黑" pitchFamily="34" charset="-122"/>
                <a:ea typeface="微软雅黑" pitchFamily="34" charset="-122"/>
                <a:cs typeface="Arial" panose="020B0604020202020204" pitchFamily="34" charset="0"/>
              </a:rPr>
              <a:t>方案介绍</a:t>
            </a:r>
            <a:endParaRPr lang="zh-CN" altLang="en-US" sz="3200" b="1" cap="all" dirty="0">
              <a:solidFill>
                <a:srgbClr val="DA251D"/>
              </a:solidFill>
              <a:latin typeface="微软雅黑" pitchFamily="34" charset="-122"/>
              <a:ea typeface="微软雅黑" pitchFamily="34" charset="-122"/>
              <a:cs typeface="Arial" panose="020B0604020202020204" pitchFamily="34" charset="0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xmlns="" id="{7E78A3C1-D2F0-4BDE-8BA7-6FB579FB2102}"/>
              </a:ext>
            </a:extLst>
          </p:cNvPr>
          <p:cNvGrpSpPr/>
          <p:nvPr/>
        </p:nvGrpSpPr>
        <p:grpSpPr>
          <a:xfrm>
            <a:off x="908227" y="1178381"/>
            <a:ext cx="7645155" cy="4493580"/>
            <a:chOff x="2192785" y="1819921"/>
            <a:chExt cx="7645155" cy="4493580"/>
          </a:xfrm>
        </p:grpSpPr>
        <p:cxnSp>
          <p:nvCxnSpPr>
            <p:cNvPr id="6" name="直接连接符 5">
              <a:extLst>
                <a:ext uri="{FF2B5EF4-FFF2-40B4-BE49-F238E27FC236}">
                  <a16:creationId xmlns:a16="http://schemas.microsoft.com/office/drawing/2014/main" xmlns="" id="{BE1F2FA0-359F-41C6-931A-10E1B3629C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1819921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" name="直接连接符 6">
              <a:extLst>
                <a:ext uri="{FF2B5EF4-FFF2-40B4-BE49-F238E27FC236}">
                  <a16:creationId xmlns:a16="http://schemas.microsoft.com/office/drawing/2014/main" xmlns="" id="{E2248DFA-A1C4-4F01-8F2B-43F561F5EB4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212019" y="1819921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" name="直接连接符 7">
              <a:extLst>
                <a:ext uri="{FF2B5EF4-FFF2-40B4-BE49-F238E27FC236}">
                  <a16:creationId xmlns:a16="http://schemas.microsoft.com/office/drawing/2014/main" xmlns="" id="{29B9CB8D-D9E8-42ED-A36A-5891EAD993A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6295746"/>
              <a:ext cx="7645155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" name="直接连接符 8">
              <a:extLst>
                <a:ext uri="{FF2B5EF4-FFF2-40B4-BE49-F238E27FC236}">
                  <a16:creationId xmlns:a16="http://schemas.microsoft.com/office/drawing/2014/main" xmlns="" id="{37E62EC3-E1EA-4580-9C85-825C4956621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17186" y="1830277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" name="直接连接符 9">
              <a:extLst>
                <a:ext uri="{FF2B5EF4-FFF2-40B4-BE49-F238E27FC236}">
                  <a16:creationId xmlns:a16="http://schemas.microsoft.com/office/drawing/2014/main" xmlns="" id="{54B6417C-B7BE-4D13-A6F9-DD42585BFF3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9823790" y="1821399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" name="文本框 12">
            <a:extLst>
              <a:ext uri="{FF2B5EF4-FFF2-40B4-BE49-F238E27FC236}">
                <a16:creationId xmlns:a16="http://schemas.microsoft.com/office/drawing/2014/main" xmlns="" id="{6444FB27-9C5B-4A28-B3B5-CC59528D781C}"/>
              </a:ext>
            </a:extLst>
          </p:cNvPr>
          <p:cNvSpPr txBox="1"/>
          <p:nvPr/>
        </p:nvSpPr>
        <p:spPr>
          <a:xfrm>
            <a:off x="1404221" y="1835640"/>
            <a:ext cx="64946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 </a:t>
            </a:r>
            <a:r>
              <a:rPr lang="en-US" altLang="zh-CN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     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目前市场上的行车记录仪有两种，一种是单独的行车记录仪，一种是集成在后视镜上的行车记录仪。</a:t>
            </a:r>
            <a:endParaRPr lang="zh-CN" altLang="zh-CN" dirty="0">
              <a:solidFill>
                <a:schemeClr val="tx1">
                  <a:lumMod val="65000"/>
                  <a:lumOff val="35000"/>
                </a:schemeClr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  <p:sp>
        <p:nvSpPr>
          <p:cNvPr id="12" name="文本框 15">
            <a:extLst>
              <a:ext uri="{FF2B5EF4-FFF2-40B4-BE49-F238E27FC236}">
                <a16:creationId xmlns:a16="http://schemas.microsoft.com/office/drawing/2014/main" xmlns="" id="{C08F8220-D103-48AA-A622-BACEDF662CAE}"/>
              </a:ext>
            </a:extLst>
          </p:cNvPr>
          <p:cNvSpPr txBox="1"/>
          <p:nvPr/>
        </p:nvSpPr>
        <p:spPr>
          <a:xfrm>
            <a:off x="1397726" y="2636912"/>
            <a:ext cx="66127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        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不管是哪种行车记录仪都避免不了供电的问题，目前有两种走线的形式，一种是把顶棚撬开，然后将电源线连接过去。另一种是直接露在外面，走后视镜过，然后通到点烟器的位置。这样既不美观，也存在安全隐患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xmlns="" id="{6444FB27-9C5B-4A28-B3B5-CC59528D781C}"/>
              </a:ext>
            </a:extLst>
          </p:cNvPr>
          <p:cNvSpPr txBox="1"/>
          <p:nvPr/>
        </p:nvSpPr>
        <p:spPr>
          <a:xfrm>
            <a:off x="1404221" y="4221088"/>
            <a:ext cx="649466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       目前的想法是将行车记录仪的发送器集成到汽车室内顶里面，具体结构怎么实现将发射器跟接收器的线圈贴合，这里不去讨论。行车记录仪的高度，角度之类也不去讨论。</a:t>
            </a:r>
            <a:endParaRPr lang="zh-CN" altLang="zh-CN" dirty="0">
              <a:solidFill>
                <a:schemeClr val="tx1">
                  <a:lumMod val="65000"/>
                  <a:lumOff val="35000"/>
                </a:schemeClr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6444FB27-9C5B-4A28-B3B5-CC59528D781C}"/>
              </a:ext>
            </a:extLst>
          </p:cNvPr>
          <p:cNvSpPr txBox="1"/>
          <p:nvPr/>
        </p:nvSpPr>
        <p:spPr>
          <a:xfrm>
            <a:off x="1835697" y="1361765"/>
            <a:ext cx="621558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设计灵感</a:t>
            </a:r>
            <a:endParaRPr lang="zh-CN" altLang="zh-CN" dirty="0">
              <a:solidFill>
                <a:schemeClr val="tx1">
                  <a:lumMod val="65000"/>
                  <a:lumOff val="35000"/>
                </a:schemeClr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50348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  <p:bldP spid="13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16">
            <a:extLst>
              <a:ext uri="{FF2B5EF4-FFF2-40B4-BE49-F238E27FC236}">
                <a16:creationId xmlns:a16="http://schemas.microsoft.com/office/drawing/2014/main" xmlns="" id="{6997505A-0AC4-44DF-A31F-8FBEF3841ADE}"/>
              </a:ext>
            </a:extLst>
          </p:cNvPr>
          <p:cNvSpPr txBox="1"/>
          <p:nvPr/>
        </p:nvSpPr>
        <p:spPr>
          <a:xfrm>
            <a:off x="3828981" y="814254"/>
            <a:ext cx="2071203" cy="579985"/>
          </a:xfrm>
          <a:prstGeom prst="rect">
            <a:avLst/>
          </a:prstGeom>
          <a:noFill/>
        </p:spPr>
        <p:txBody>
          <a:bodyPr wrap="square" lIns="86697" tIns="43348" rIns="86697" bIns="43348" rtlCol="0">
            <a:spAutoFit/>
          </a:bodyPr>
          <a:lstStyle/>
          <a:p>
            <a:pPr>
              <a:buNone/>
            </a:pPr>
            <a:r>
              <a:rPr lang="zh-CN" altLang="en-US" sz="3200" b="1" cap="all" dirty="0" smtClean="0">
                <a:solidFill>
                  <a:srgbClr val="DA251D"/>
                </a:solidFill>
                <a:latin typeface="微软雅黑" pitchFamily="34" charset="-122"/>
                <a:ea typeface="微软雅黑" pitchFamily="34" charset="-122"/>
                <a:cs typeface="Arial" panose="020B0604020202020204" pitchFamily="34" charset="0"/>
              </a:rPr>
              <a:t>方案目的</a:t>
            </a:r>
            <a:endParaRPr lang="zh-CN" altLang="en-US" sz="3200" b="1" cap="all" dirty="0">
              <a:solidFill>
                <a:srgbClr val="DA251D"/>
              </a:solidFill>
              <a:latin typeface="微软雅黑" pitchFamily="34" charset="-122"/>
              <a:ea typeface="微软雅黑" pitchFamily="34" charset="-122"/>
              <a:cs typeface="Arial" panose="020B0604020202020204" pitchFamily="34" charset="0"/>
            </a:endParaRPr>
          </a:p>
        </p:txBody>
      </p:sp>
      <p:grpSp>
        <p:nvGrpSpPr>
          <p:cNvPr id="15" name="组合 14">
            <a:extLst>
              <a:ext uri="{FF2B5EF4-FFF2-40B4-BE49-F238E27FC236}">
                <a16:creationId xmlns:a16="http://schemas.microsoft.com/office/drawing/2014/main" xmlns="" id="{7E78A3C1-D2F0-4BDE-8BA7-6FB579FB2102}"/>
              </a:ext>
            </a:extLst>
          </p:cNvPr>
          <p:cNvGrpSpPr/>
          <p:nvPr/>
        </p:nvGrpSpPr>
        <p:grpSpPr>
          <a:xfrm>
            <a:off x="908227" y="1178381"/>
            <a:ext cx="7645155" cy="4493580"/>
            <a:chOff x="2192785" y="1819921"/>
            <a:chExt cx="7645155" cy="4493580"/>
          </a:xfrm>
        </p:grpSpPr>
        <p:cxnSp>
          <p:nvCxnSpPr>
            <p:cNvPr id="16" name="直接连接符 15">
              <a:extLst>
                <a:ext uri="{FF2B5EF4-FFF2-40B4-BE49-F238E27FC236}">
                  <a16:creationId xmlns:a16="http://schemas.microsoft.com/office/drawing/2014/main" xmlns="" id="{BE1F2FA0-359F-41C6-931A-10E1B3629C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1819921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直接连接符 16">
              <a:extLst>
                <a:ext uri="{FF2B5EF4-FFF2-40B4-BE49-F238E27FC236}">
                  <a16:creationId xmlns:a16="http://schemas.microsoft.com/office/drawing/2014/main" xmlns="" id="{E2248DFA-A1C4-4F01-8F2B-43F561F5EB4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212019" y="1819921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直接连接符 17">
              <a:extLst>
                <a:ext uri="{FF2B5EF4-FFF2-40B4-BE49-F238E27FC236}">
                  <a16:creationId xmlns:a16="http://schemas.microsoft.com/office/drawing/2014/main" xmlns="" id="{29B9CB8D-D9E8-42ED-A36A-5891EAD993A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6295746"/>
              <a:ext cx="7645155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" name="直接连接符 18">
              <a:extLst>
                <a:ext uri="{FF2B5EF4-FFF2-40B4-BE49-F238E27FC236}">
                  <a16:creationId xmlns:a16="http://schemas.microsoft.com/office/drawing/2014/main" xmlns="" id="{37E62EC3-E1EA-4580-9C85-825C4956621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17186" y="1830277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" name="直接连接符 19">
              <a:extLst>
                <a:ext uri="{FF2B5EF4-FFF2-40B4-BE49-F238E27FC236}">
                  <a16:creationId xmlns:a16="http://schemas.microsoft.com/office/drawing/2014/main" xmlns="" id="{54B6417C-B7BE-4D13-A6F9-DD42585BFF3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9823790" y="1821399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2" name="文本框 12">
            <a:extLst>
              <a:ext uri="{FF2B5EF4-FFF2-40B4-BE49-F238E27FC236}">
                <a16:creationId xmlns:a16="http://schemas.microsoft.com/office/drawing/2014/main" xmlns="" id="{6444FB27-9C5B-4A28-B3B5-CC59528D781C}"/>
              </a:ext>
            </a:extLst>
          </p:cNvPr>
          <p:cNvSpPr txBox="1"/>
          <p:nvPr/>
        </p:nvSpPr>
        <p:spPr>
          <a:xfrm>
            <a:off x="1404221" y="1389436"/>
            <a:ext cx="6494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车载行车记录仪采用无线充电的目的。</a:t>
            </a:r>
            <a:endParaRPr lang="zh-CN" altLang="zh-CN" sz="2400" b="1" dirty="0">
              <a:solidFill>
                <a:schemeClr val="tx1">
                  <a:lumMod val="65000"/>
                  <a:lumOff val="35000"/>
                </a:schemeClr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  <p:sp>
        <p:nvSpPr>
          <p:cNvPr id="23" name="文本框 15">
            <a:extLst>
              <a:ext uri="{FF2B5EF4-FFF2-40B4-BE49-F238E27FC236}">
                <a16:creationId xmlns:a16="http://schemas.microsoft.com/office/drawing/2014/main" xmlns="" id="{C08F8220-D103-48AA-A622-BACEDF662CAE}"/>
              </a:ext>
            </a:extLst>
          </p:cNvPr>
          <p:cNvSpPr txBox="1"/>
          <p:nvPr/>
        </p:nvSpPr>
        <p:spPr>
          <a:xfrm>
            <a:off x="1397728" y="1988840"/>
            <a:ext cx="661270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/>
              <a:t> </a:t>
            </a:r>
            <a:r>
              <a:rPr lang="en-US" altLang="zh-CN" dirty="0" smtClean="0"/>
              <a:t>       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有时候坐在别人车的副驾驶位置上时，总会发现后装的行车记录仪长长的一根线从遮光板绕过来，由点烟器来提供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电源，既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不美观又有安全隐患。有些则直接把车子拉到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4S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店里去装，这个时候就要把前顶灯给撬下来然后把这根线拉到顶棚里面，也许你会说这样不是就不会有长长的一根线露在外面了么，但是把前顶灯撬过之后，很可能会产生异响的情况。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  <p:sp>
        <p:nvSpPr>
          <p:cNvPr id="24" name="文本框 12">
            <a:extLst>
              <a:ext uri="{FF2B5EF4-FFF2-40B4-BE49-F238E27FC236}">
                <a16:creationId xmlns:a16="http://schemas.microsoft.com/office/drawing/2014/main" xmlns="" id="{6444FB27-9C5B-4A28-B3B5-CC59528D781C}"/>
              </a:ext>
            </a:extLst>
          </p:cNvPr>
          <p:cNvSpPr txBox="1"/>
          <p:nvPr/>
        </p:nvSpPr>
        <p:spPr>
          <a:xfrm>
            <a:off x="1404221" y="4656484"/>
            <a:ext cx="64946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           那如果这个时候采用无线充电的方式，就很好的解决了行车记录仪走线的问题。</a:t>
            </a:r>
            <a:endParaRPr lang="zh-CN" altLang="zh-CN" dirty="0">
              <a:solidFill>
                <a:schemeClr val="tx1">
                  <a:lumMod val="65000"/>
                  <a:lumOff val="35000"/>
                </a:schemeClr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57852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组合 13">
            <a:extLst>
              <a:ext uri="{FF2B5EF4-FFF2-40B4-BE49-F238E27FC236}">
                <a16:creationId xmlns:a16="http://schemas.microsoft.com/office/drawing/2014/main" xmlns="" id="{7E78A3C1-D2F0-4BDE-8BA7-6FB579FB2102}"/>
              </a:ext>
            </a:extLst>
          </p:cNvPr>
          <p:cNvGrpSpPr/>
          <p:nvPr/>
        </p:nvGrpSpPr>
        <p:grpSpPr>
          <a:xfrm>
            <a:off x="908227" y="1178381"/>
            <a:ext cx="7645155" cy="4493580"/>
            <a:chOff x="2192785" y="1819921"/>
            <a:chExt cx="7645155" cy="4493580"/>
          </a:xfrm>
        </p:grpSpPr>
        <p:cxnSp>
          <p:nvCxnSpPr>
            <p:cNvPr id="15" name="直接连接符 14">
              <a:extLst>
                <a:ext uri="{FF2B5EF4-FFF2-40B4-BE49-F238E27FC236}">
                  <a16:creationId xmlns:a16="http://schemas.microsoft.com/office/drawing/2014/main" xmlns="" id="{BE1F2FA0-359F-41C6-931A-10E1B3629C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1819921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" name="直接连接符 15">
              <a:extLst>
                <a:ext uri="{FF2B5EF4-FFF2-40B4-BE49-F238E27FC236}">
                  <a16:creationId xmlns:a16="http://schemas.microsoft.com/office/drawing/2014/main" xmlns="" id="{E2248DFA-A1C4-4F01-8F2B-43F561F5EB4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212019" y="1819921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直接连接符 16">
              <a:extLst>
                <a:ext uri="{FF2B5EF4-FFF2-40B4-BE49-F238E27FC236}">
                  <a16:creationId xmlns:a16="http://schemas.microsoft.com/office/drawing/2014/main" xmlns="" id="{29B9CB8D-D9E8-42ED-A36A-5891EAD993A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6295746"/>
              <a:ext cx="7645155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直接连接符 17">
              <a:extLst>
                <a:ext uri="{FF2B5EF4-FFF2-40B4-BE49-F238E27FC236}">
                  <a16:creationId xmlns:a16="http://schemas.microsoft.com/office/drawing/2014/main" xmlns="" id="{37E62EC3-E1EA-4580-9C85-825C4956621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17186" y="1830277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" name="直接连接符 18">
              <a:extLst>
                <a:ext uri="{FF2B5EF4-FFF2-40B4-BE49-F238E27FC236}">
                  <a16:creationId xmlns:a16="http://schemas.microsoft.com/office/drawing/2014/main" xmlns="" id="{54B6417C-B7BE-4D13-A6F9-DD42585BFF3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9823790" y="1821399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0" name="文本框 16">
            <a:extLst>
              <a:ext uri="{FF2B5EF4-FFF2-40B4-BE49-F238E27FC236}">
                <a16:creationId xmlns:a16="http://schemas.microsoft.com/office/drawing/2014/main" xmlns="" id="{6997505A-0AC4-44DF-A31F-8FBEF3841ADE}"/>
              </a:ext>
            </a:extLst>
          </p:cNvPr>
          <p:cNvSpPr txBox="1"/>
          <p:nvPr/>
        </p:nvSpPr>
        <p:spPr>
          <a:xfrm>
            <a:off x="3882716" y="894287"/>
            <a:ext cx="1913419" cy="456875"/>
          </a:xfrm>
          <a:prstGeom prst="rect">
            <a:avLst/>
          </a:prstGeom>
          <a:noFill/>
        </p:spPr>
        <p:txBody>
          <a:bodyPr wrap="square" lIns="86697" tIns="43348" rIns="86697" bIns="43348" rtlCol="0">
            <a:spAutoFit/>
          </a:bodyPr>
          <a:lstStyle/>
          <a:p>
            <a:pPr>
              <a:buNone/>
            </a:pPr>
            <a:r>
              <a:rPr lang="zh-CN" altLang="en-US" sz="2400" b="1" cap="all" dirty="0" smtClean="0">
                <a:solidFill>
                  <a:srgbClr val="DA251D"/>
                </a:solidFill>
                <a:latin typeface="微软雅黑" pitchFamily="34" charset="-122"/>
                <a:ea typeface="微软雅黑" pitchFamily="34" charset="-122"/>
                <a:cs typeface="Arial" panose="020B0604020202020204" pitchFamily="34" charset="0"/>
              </a:rPr>
              <a:t>可行性分析</a:t>
            </a:r>
            <a:endParaRPr lang="zh-CN" altLang="en-US" sz="2400" b="1" cap="all" dirty="0">
              <a:solidFill>
                <a:srgbClr val="DA251D"/>
              </a:solidFill>
              <a:latin typeface="微软雅黑" pitchFamily="34" charset="-122"/>
              <a:ea typeface="微软雅黑" pitchFamily="34" charset="-122"/>
              <a:cs typeface="Arial" panose="020B0604020202020204" pitchFamily="34" charset="0"/>
            </a:endParaRPr>
          </a:p>
        </p:txBody>
      </p:sp>
      <p:cxnSp>
        <p:nvCxnSpPr>
          <p:cNvPr id="79" name="直接连接符 78"/>
          <p:cNvCxnSpPr/>
          <p:nvPr/>
        </p:nvCxnSpPr>
        <p:spPr>
          <a:xfrm>
            <a:off x="2763083" y="2763230"/>
            <a:ext cx="238048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接连接符 79"/>
          <p:cNvCxnSpPr/>
          <p:nvPr/>
        </p:nvCxnSpPr>
        <p:spPr>
          <a:xfrm>
            <a:off x="2763083" y="3652614"/>
            <a:ext cx="238048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接连接符 80"/>
          <p:cNvCxnSpPr/>
          <p:nvPr/>
        </p:nvCxnSpPr>
        <p:spPr>
          <a:xfrm>
            <a:off x="2763083" y="4586082"/>
            <a:ext cx="238048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组合 43"/>
          <p:cNvGrpSpPr/>
          <p:nvPr/>
        </p:nvGrpSpPr>
        <p:grpSpPr>
          <a:xfrm>
            <a:off x="1618274" y="1928871"/>
            <a:ext cx="760839" cy="877219"/>
            <a:chOff x="4231809" y="1009798"/>
            <a:chExt cx="570731" cy="657995"/>
          </a:xfrm>
        </p:grpSpPr>
        <p:grpSp>
          <p:nvGrpSpPr>
            <p:cNvPr id="83" name="组合 44"/>
            <p:cNvGrpSpPr/>
            <p:nvPr/>
          </p:nvGrpSpPr>
          <p:grpSpPr>
            <a:xfrm>
              <a:off x="4231809" y="1009798"/>
              <a:ext cx="570731" cy="657995"/>
              <a:chOff x="4067944" y="489262"/>
              <a:chExt cx="1375279" cy="1585559"/>
            </a:xfrm>
          </p:grpSpPr>
          <p:sp>
            <p:nvSpPr>
              <p:cNvPr id="85" name="Flowchart: Decision 78"/>
              <p:cNvSpPr/>
              <p:nvPr/>
            </p:nvSpPr>
            <p:spPr>
              <a:xfrm>
                <a:off x="4067944" y="489262"/>
                <a:ext cx="1375279" cy="1375279"/>
              </a:xfrm>
              <a:prstGeom prst="flowChartDecision">
                <a:avLst/>
              </a:prstGeom>
              <a:solidFill>
                <a:srgbClr val="DA251D"/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6" name="Flowchart: Decision 79"/>
              <p:cNvSpPr/>
              <p:nvPr/>
            </p:nvSpPr>
            <p:spPr>
              <a:xfrm>
                <a:off x="4067944" y="699542"/>
                <a:ext cx="1375279" cy="1375279"/>
              </a:xfrm>
              <a:prstGeom prst="flowChartDecision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84" name="TextBox 12"/>
            <p:cNvSpPr txBox="1"/>
            <p:nvPr/>
          </p:nvSpPr>
          <p:spPr>
            <a:xfrm>
              <a:off x="4310472" y="1151468"/>
              <a:ext cx="424712" cy="3771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667" b="1" dirty="0">
                  <a:solidFill>
                    <a:srgbClr val="DA251D"/>
                  </a:solidFill>
                </a:rPr>
                <a:t>01</a:t>
              </a:r>
              <a:endParaRPr lang="zh-CN" altLang="en-US" sz="2667" b="1" dirty="0">
                <a:solidFill>
                  <a:srgbClr val="DA251D"/>
                </a:solidFill>
              </a:endParaRPr>
            </a:p>
          </p:txBody>
        </p:sp>
      </p:grpSp>
      <p:grpSp>
        <p:nvGrpSpPr>
          <p:cNvPr id="87" name="组合 48"/>
          <p:cNvGrpSpPr/>
          <p:nvPr/>
        </p:nvGrpSpPr>
        <p:grpSpPr>
          <a:xfrm>
            <a:off x="1618274" y="2838890"/>
            <a:ext cx="760839" cy="877219"/>
            <a:chOff x="4231809" y="1692397"/>
            <a:chExt cx="570731" cy="657995"/>
          </a:xfrm>
        </p:grpSpPr>
        <p:grpSp>
          <p:nvGrpSpPr>
            <p:cNvPr id="88" name="组合 49"/>
            <p:cNvGrpSpPr/>
            <p:nvPr/>
          </p:nvGrpSpPr>
          <p:grpSpPr>
            <a:xfrm>
              <a:off x="4231809" y="1692397"/>
              <a:ext cx="570731" cy="657995"/>
              <a:chOff x="4067944" y="489262"/>
              <a:chExt cx="1375279" cy="1585559"/>
            </a:xfrm>
          </p:grpSpPr>
          <p:sp>
            <p:nvSpPr>
              <p:cNvPr id="90" name="Flowchart: Decision 78"/>
              <p:cNvSpPr/>
              <p:nvPr/>
            </p:nvSpPr>
            <p:spPr>
              <a:xfrm>
                <a:off x="4067944" y="489262"/>
                <a:ext cx="1375279" cy="1375279"/>
              </a:xfrm>
              <a:prstGeom prst="flowChartDecision">
                <a:avLst/>
              </a:prstGeom>
              <a:solidFill>
                <a:srgbClr val="DA251D"/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accent1"/>
                  </a:solidFill>
                </a:endParaRPr>
              </a:p>
            </p:txBody>
          </p:sp>
          <p:sp>
            <p:nvSpPr>
              <p:cNvPr id="91" name="Flowchart: Decision 79"/>
              <p:cNvSpPr/>
              <p:nvPr/>
            </p:nvSpPr>
            <p:spPr>
              <a:xfrm>
                <a:off x="4067944" y="699542"/>
                <a:ext cx="1375279" cy="1375279"/>
              </a:xfrm>
              <a:prstGeom prst="flowChartDecision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89" name="TextBox 61"/>
            <p:cNvSpPr txBox="1"/>
            <p:nvPr/>
          </p:nvSpPr>
          <p:spPr>
            <a:xfrm>
              <a:off x="4310472" y="1855545"/>
              <a:ext cx="424712" cy="3771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667" b="1" dirty="0">
                  <a:solidFill>
                    <a:srgbClr val="DA251D"/>
                  </a:solidFill>
                </a:rPr>
                <a:t>02</a:t>
              </a:r>
              <a:endParaRPr lang="zh-CN" altLang="en-US" sz="2667" b="1" dirty="0">
                <a:solidFill>
                  <a:srgbClr val="DA251D"/>
                </a:solidFill>
              </a:endParaRPr>
            </a:p>
          </p:txBody>
        </p:sp>
      </p:grpSp>
      <p:grpSp>
        <p:nvGrpSpPr>
          <p:cNvPr id="92" name="组合 53"/>
          <p:cNvGrpSpPr/>
          <p:nvPr/>
        </p:nvGrpSpPr>
        <p:grpSpPr>
          <a:xfrm>
            <a:off x="1618274" y="3737309"/>
            <a:ext cx="760839" cy="877219"/>
            <a:chOff x="4231809" y="2366292"/>
            <a:chExt cx="570731" cy="657995"/>
          </a:xfrm>
        </p:grpSpPr>
        <p:grpSp>
          <p:nvGrpSpPr>
            <p:cNvPr id="93" name="组合 54"/>
            <p:cNvGrpSpPr/>
            <p:nvPr/>
          </p:nvGrpSpPr>
          <p:grpSpPr>
            <a:xfrm>
              <a:off x="4231809" y="2366292"/>
              <a:ext cx="570731" cy="657995"/>
              <a:chOff x="4067944" y="489262"/>
              <a:chExt cx="1375279" cy="1585559"/>
            </a:xfrm>
          </p:grpSpPr>
          <p:sp>
            <p:nvSpPr>
              <p:cNvPr id="95" name="Flowchart: Decision 78"/>
              <p:cNvSpPr/>
              <p:nvPr/>
            </p:nvSpPr>
            <p:spPr>
              <a:xfrm>
                <a:off x="4067944" y="489262"/>
                <a:ext cx="1375279" cy="1375279"/>
              </a:xfrm>
              <a:prstGeom prst="flowChartDecision">
                <a:avLst/>
              </a:prstGeom>
              <a:solidFill>
                <a:srgbClr val="DA251D"/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accent1"/>
                  </a:solidFill>
                </a:endParaRPr>
              </a:p>
            </p:txBody>
          </p:sp>
          <p:sp>
            <p:nvSpPr>
              <p:cNvPr id="96" name="Flowchart: Decision 79"/>
              <p:cNvSpPr/>
              <p:nvPr/>
            </p:nvSpPr>
            <p:spPr>
              <a:xfrm>
                <a:off x="4067944" y="699542"/>
                <a:ext cx="1375279" cy="1375279"/>
              </a:xfrm>
              <a:prstGeom prst="flowChartDecision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94" name="TextBox 63"/>
            <p:cNvSpPr txBox="1"/>
            <p:nvPr/>
          </p:nvSpPr>
          <p:spPr>
            <a:xfrm>
              <a:off x="4310472" y="2531445"/>
              <a:ext cx="424712" cy="3771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667" b="1" dirty="0">
                  <a:solidFill>
                    <a:srgbClr val="DA251D"/>
                  </a:solidFill>
                </a:rPr>
                <a:t>03</a:t>
              </a:r>
              <a:endParaRPr lang="zh-CN" altLang="en-US" sz="2667" b="1" dirty="0">
                <a:solidFill>
                  <a:srgbClr val="DA251D"/>
                </a:solidFill>
              </a:endParaRPr>
            </a:p>
          </p:txBody>
        </p:sp>
      </p:grpSp>
      <p:sp>
        <p:nvSpPr>
          <p:cNvPr id="115" name="TextBox 39"/>
          <p:cNvSpPr txBox="1"/>
          <p:nvPr/>
        </p:nvSpPr>
        <p:spPr>
          <a:xfrm>
            <a:off x="2804915" y="2250463"/>
            <a:ext cx="5511501" cy="374865"/>
          </a:xfrm>
          <a:prstGeom prst="rect">
            <a:avLst/>
          </a:prstGeom>
          <a:noFill/>
        </p:spPr>
        <p:txBody>
          <a:bodyPr wrap="square" lIns="86697" tIns="43348" rIns="86697" bIns="43348" rtlCol="0">
            <a:spAutoFit/>
          </a:bodyPr>
          <a:lstStyle/>
          <a:p>
            <a:r>
              <a:rPr lang="zh-CN" altLang="en-US" sz="1867" b="1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</a:rPr>
              <a:t>产品的可行性分析</a:t>
            </a:r>
            <a:endParaRPr lang="en-US" altLang="zh-CN" sz="1867" b="1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6" name="TextBox 39"/>
          <p:cNvSpPr txBox="1"/>
          <p:nvPr/>
        </p:nvSpPr>
        <p:spPr>
          <a:xfrm>
            <a:off x="2822849" y="3148236"/>
            <a:ext cx="5493567" cy="374865"/>
          </a:xfrm>
          <a:prstGeom prst="rect">
            <a:avLst/>
          </a:prstGeom>
          <a:noFill/>
        </p:spPr>
        <p:txBody>
          <a:bodyPr wrap="square" lIns="86697" tIns="43348" rIns="86697" bIns="43348" rtlCol="0">
            <a:spAutoFit/>
          </a:bodyPr>
          <a:lstStyle/>
          <a:p>
            <a:r>
              <a:rPr lang="zh-CN" altLang="en-US" sz="1867" b="1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</a:rPr>
              <a:t>原理的可行性分析</a:t>
            </a:r>
            <a:endParaRPr lang="en-US" altLang="zh-CN" sz="1867" b="1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7" name="TextBox 39"/>
          <p:cNvSpPr txBox="1"/>
          <p:nvPr/>
        </p:nvSpPr>
        <p:spPr>
          <a:xfrm>
            <a:off x="2822849" y="4115882"/>
            <a:ext cx="5493567" cy="374865"/>
          </a:xfrm>
          <a:prstGeom prst="rect">
            <a:avLst/>
          </a:prstGeom>
          <a:noFill/>
        </p:spPr>
        <p:txBody>
          <a:bodyPr wrap="square" lIns="86697" tIns="43348" rIns="86697" bIns="43348" rtlCol="0">
            <a:spAutoFit/>
          </a:bodyPr>
          <a:lstStyle/>
          <a:p>
            <a:r>
              <a:rPr lang="zh-CN" altLang="en-US" sz="1867" b="1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</a:rPr>
              <a:t>安装的可行性分析</a:t>
            </a:r>
            <a:endParaRPr lang="en-US" altLang="zh-CN" sz="1867" b="1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22944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250"/>
                            </p:stCondLst>
                            <p:childTnLst>
                              <p:par>
                                <p:cTn id="4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5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5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15" grpId="0"/>
      <p:bldP spid="116" grpId="0"/>
      <p:bldP spid="1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xmlns="" id="{7E78A3C1-D2F0-4BDE-8BA7-6FB579FB2102}"/>
              </a:ext>
            </a:extLst>
          </p:cNvPr>
          <p:cNvGrpSpPr/>
          <p:nvPr/>
        </p:nvGrpSpPr>
        <p:grpSpPr>
          <a:xfrm>
            <a:off x="908227" y="1178381"/>
            <a:ext cx="7645155" cy="4493580"/>
            <a:chOff x="2192785" y="1819921"/>
            <a:chExt cx="7645155" cy="4493580"/>
          </a:xfrm>
        </p:grpSpPr>
        <p:cxnSp>
          <p:nvCxnSpPr>
            <p:cNvPr id="5" name="直接连接符 4">
              <a:extLst>
                <a:ext uri="{FF2B5EF4-FFF2-40B4-BE49-F238E27FC236}">
                  <a16:creationId xmlns:a16="http://schemas.microsoft.com/office/drawing/2014/main" xmlns="" id="{BE1F2FA0-359F-41C6-931A-10E1B3629C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1819921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" name="直接连接符 5">
              <a:extLst>
                <a:ext uri="{FF2B5EF4-FFF2-40B4-BE49-F238E27FC236}">
                  <a16:creationId xmlns:a16="http://schemas.microsoft.com/office/drawing/2014/main" xmlns="" id="{E2248DFA-A1C4-4F01-8F2B-43F561F5EB4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212019" y="1819921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" name="直接连接符 6">
              <a:extLst>
                <a:ext uri="{FF2B5EF4-FFF2-40B4-BE49-F238E27FC236}">
                  <a16:creationId xmlns:a16="http://schemas.microsoft.com/office/drawing/2014/main" xmlns="" id="{29B9CB8D-D9E8-42ED-A36A-5891EAD993A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6295746"/>
              <a:ext cx="7645155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" name="直接连接符 7">
              <a:extLst>
                <a:ext uri="{FF2B5EF4-FFF2-40B4-BE49-F238E27FC236}">
                  <a16:creationId xmlns:a16="http://schemas.microsoft.com/office/drawing/2014/main" xmlns="" id="{37E62EC3-E1EA-4580-9C85-825C4956621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17186" y="1830277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" name="直接连接符 8">
              <a:extLst>
                <a:ext uri="{FF2B5EF4-FFF2-40B4-BE49-F238E27FC236}">
                  <a16:creationId xmlns:a16="http://schemas.microsoft.com/office/drawing/2014/main" xmlns="" id="{54B6417C-B7BE-4D13-A6F9-DD42585BFF3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9823790" y="1821399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0" name="文本框 16">
            <a:extLst>
              <a:ext uri="{FF2B5EF4-FFF2-40B4-BE49-F238E27FC236}">
                <a16:creationId xmlns:a16="http://schemas.microsoft.com/office/drawing/2014/main" xmlns="" id="{6997505A-0AC4-44DF-A31F-8FBEF3841ADE}"/>
              </a:ext>
            </a:extLst>
          </p:cNvPr>
          <p:cNvSpPr txBox="1"/>
          <p:nvPr/>
        </p:nvSpPr>
        <p:spPr>
          <a:xfrm>
            <a:off x="3882716" y="996110"/>
            <a:ext cx="1913419" cy="364542"/>
          </a:xfrm>
          <a:prstGeom prst="rect">
            <a:avLst/>
          </a:prstGeom>
          <a:noFill/>
        </p:spPr>
        <p:txBody>
          <a:bodyPr wrap="square" lIns="86697" tIns="43348" rIns="86697" bIns="43348" rtlCol="0">
            <a:spAutoFit/>
          </a:bodyPr>
          <a:lstStyle/>
          <a:p>
            <a:pPr>
              <a:buNone/>
            </a:pPr>
            <a:r>
              <a:rPr lang="zh-CN" altLang="en-US" b="1" cap="all" dirty="0" smtClean="0">
                <a:solidFill>
                  <a:srgbClr val="DA251D"/>
                </a:solidFill>
                <a:latin typeface="微软雅黑" pitchFamily="34" charset="-122"/>
                <a:ea typeface="微软雅黑" pitchFamily="34" charset="-122"/>
                <a:cs typeface="Arial" panose="020B0604020202020204" pitchFamily="34" charset="0"/>
              </a:rPr>
              <a:t>产品可行性分析</a:t>
            </a:r>
            <a:endParaRPr lang="zh-CN" altLang="en-US" b="1" cap="all" dirty="0">
              <a:solidFill>
                <a:srgbClr val="DA251D"/>
              </a:solidFill>
              <a:latin typeface="微软雅黑" pitchFamily="34" charset="-122"/>
              <a:ea typeface="微软雅黑" pitchFamily="34" charset="-122"/>
              <a:cs typeface="Arial" panose="020B0604020202020204" pitchFamily="34" charset="0"/>
            </a:endParaRPr>
          </a:p>
        </p:txBody>
      </p:sp>
      <p:sp>
        <p:nvSpPr>
          <p:cNvPr id="29" name="TextBox 39"/>
          <p:cNvSpPr txBox="1"/>
          <p:nvPr/>
        </p:nvSpPr>
        <p:spPr>
          <a:xfrm>
            <a:off x="1331640" y="1628800"/>
            <a:ext cx="5511501" cy="374865"/>
          </a:xfrm>
          <a:prstGeom prst="rect">
            <a:avLst/>
          </a:prstGeom>
          <a:noFill/>
        </p:spPr>
        <p:txBody>
          <a:bodyPr wrap="square" lIns="86697" tIns="43348" rIns="86697" bIns="43348" rtlCol="0">
            <a:spAutoFit/>
          </a:bodyPr>
          <a:lstStyle/>
          <a:p>
            <a:r>
              <a:rPr lang="zh-CN" altLang="en-US" b="1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</a:rPr>
              <a:t>那为什么不直接将行车记录仪直接集成到车上呢？</a:t>
            </a:r>
            <a:endParaRPr lang="en-US" altLang="zh-CN" b="1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0" name="TextBox 39"/>
          <p:cNvSpPr txBox="1"/>
          <p:nvPr/>
        </p:nvSpPr>
        <p:spPr>
          <a:xfrm>
            <a:off x="1300436" y="2132112"/>
            <a:ext cx="6943972" cy="579985"/>
          </a:xfrm>
          <a:prstGeom prst="rect">
            <a:avLst/>
          </a:prstGeom>
          <a:noFill/>
        </p:spPr>
        <p:txBody>
          <a:bodyPr wrap="square" lIns="86697" tIns="43348" rIns="86697" bIns="43348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，整车厂并没有规定车上一定要集成行车记录仪。</a:t>
            </a:r>
            <a:endParaRPr lang="en-US" altLang="zh-CN" sz="1600" b="1" dirty="0" smtClean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  <a:p>
            <a:r>
              <a:rPr lang="en-US" altLang="zh-CN" sz="16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，车规级的行车记录仪的价格远远高于普通的行车记录仪。</a:t>
            </a:r>
            <a:endParaRPr lang="en-US" altLang="zh-CN" sz="1600" b="1" dirty="0" smtClean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3" name="TextBox 39"/>
          <p:cNvSpPr txBox="1"/>
          <p:nvPr/>
        </p:nvSpPr>
        <p:spPr>
          <a:xfrm>
            <a:off x="1331640" y="2780928"/>
            <a:ext cx="5511501" cy="364542"/>
          </a:xfrm>
          <a:prstGeom prst="rect">
            <a:avLst/>
          </a:prstGeom>
          <a:noFill/>
        </p:spPr>
        <p:txBody>
          <a:bodyPr wrap="square" lIns="86697" tIns="43348" rIns="86697" bIns="43348" rtlCol="0">
            <a:spAutoFit/>
          </a:bodyPr>
          <a:lstStyle/>
          <a:p>
            <a:r>
              <a:rPr lang="zh-CN" altLang="en-US" b="1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</a:rPr>
              <a:t>相对目前有线的优势在哪里？</a:t>
            </a:r>
            <a:endParaRPr lang="en-US" altLang="zh-CN" b="1" dirty="0" smtClean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4" name="TextBox 39"/>
          <p:cNvSpPr txBox="1"/>
          <p:nvPr/>
        </p:nvSpPr>
        <p:spPr>
          <a:xfrm>
            <a:off x="1300436" y="3284984"/>
            <a:ext cx="6943972" cy="826206"/>
          </a:xfrm>
          <a:prstGeom prst="rect">
            <a:avLst/>
          </a:prstGeom>
          <a:noFill/>
        </p:spPr>
        <p:txBody>
          <a:bodyPr wrap="square" lIns="86697" tIns="43348" rIns="86697" bIns="43348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，安装非常方便</a:t>
            </a:r>
            <a:endParaRPr lang="en-US" altLang="zh-CN" sz="1600" b="1" dirty="0" smtClean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  <a:p>
            <a:r>
              <a:rPr lang="en-US" altLang="zh-CN" sz="16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，没有多余的线束裸露在外面</a:t>
            </a:r>
            <a:endParaRPr lang="en-US" altLang="zh-CN" sz="1600" b="1" dirty="0" smtClean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  <a:p>
            <a:r>
              <a:rPr lang="en-US" altLang="zh-CN" sz="16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，方便更换行车记录仪</a:t>
            </a:r>
            <a:endParaRPr lang="en-US" altLang="zh-CN" sz="1600" b="1" dirty="0" smtClean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78172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250"/>
                            </p:stCondLst>
                            <p:childTnLst>
                              <p:par>
                                <p:cTn id="1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750"/>
                            </p:stCondLst>
                            <p:childTnLst>
                              <p:par>
                                <p:cTn id="2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9" grpId="0"/>
      <p:bldP spid="30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6">
            <a:extLst>
              <a:ext uri="{FF2B5EF4-FFF2-40B4-BE49-F238E27FC236}">
                <a16:creationId xmlns:a16="http://schemas.microsoft.com/office/drawing/2014/main" xmlns="" id="{6997505A-0AC4-44DF-A31F-8FBEF3841ADE}"/>
              </a:ext>
            </a:extLst>
          </p:cNvPr>
          <p:cNvSpPr txBox="1"/>
          <p:nvPr/>
        </p:nvSpPr>
        <p:spPr>
          <a:xfrm>
            <a:off x="3829353" y="1011499"/>
            <a:ext cx="1809923" cy="333764"/>
          </a:xfrm>
          <a:prstGeom prst="rect">
            <a:avLst/>
          </a:prstGeom>
          <a:noFill/>
        </p:spPr>
        <p:txBody>
          <a:bodyPr wrap="square" lIns="86697" tIns="43348" rIns="86697" bIns="43348" rtlCol="0">
            <a:spAutoFit/>
          </a:bodyPr>
          <a:lstStyle/>
          <a:p>
            <a:pPr>
              <a:buNone/>
            </a:pPr>
            <a:r>
              <a:rPr lang="zh-CN" altLang="en-US" sz="1600" b="1" cap="all" dirty="0" smtClean="0">
                <a:solidFill>
                  <a:srgbClr val="DA251D"/>
                </a:solidFill>
                <a:latin typeface="微软雅黑" pitchFamily="34" charset="-122"/>
                <a:ea typeface="微软雅黑" pitchFamily="34" charset="-122"/>
                <a:cs typeface="Arial" panose="020B0604020202020204" pitchFamily="34" charset="0"/>
              </a:rPr>
              <a:t>原理可行性分析</a:t>
            </a:r>
            <a:endParaRPr lang="zh-CN" altLang="en-US" sz="1600" b="1" cap="all" dirty="0">
              <a:solidFill>
                <a:srgbClr val="DA251D"/>
              </a:solidFill>
              <a:latin typeface="微软雅黑" pitchFamily="34" charset="-122"/>
              <a:ea typeface="微软雅黑" pitchFamily="34" charset="-122"/>
              <a:cs typeface="Arial" panose="020B0604020202020204" pitchFamily="34" charset="0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xmlns="" id="{7E78A3C1-D2F0-4BDE-8BA7-6FB579FB2102}"/>
              </a:ext>
            </a:extLst>
          </p:cNvPr>
          <p:cNvGrpSpPr/>
          <p:nvPr/>
        </p:nvGrpSpPr>
        <p:grpSpPr>
          <a:xfrm>
            <a:off x="908227" y="1178381"/>
            <a:ext cx="7645155" cy="4493580"/>
            <a:chOff x="2192785" y="1819921"/>
            <a:chExt cx="7645155" cy="4493580"/>
          </a:xfrm>
        </p:grpSpPr>
        <p:cxnSp>
          <p:nvCxnSpPr>
            <p:cNvPr id="6" name="直接连接符 5">
              <a:extLst>
                <a:ext uri="{FF2B5EF4-FFF2-40B4-BE49-F238E27FC236}">
                  <a16:creationId xmlns:a16="http://schemas.microsoft.com/office/drawing/2014/main" xmlns="" id="{BE1F2FA0-359F-41C6-931A-10E1B3629C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1819921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" name="直接连接符 6">
              <a:extLst>
                <a:ext uri="{FF2B5EF4-FFF2-40B4-BE49-F238E27FC236}">
                  <a16:creationId xmlns:a16="http://schemas.microsoft.com/office/drawing/2014/main" xmlns="" id="{E2248DFA-A1C4-4F01-8F2B-43F561F5EB4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212019" y="1819921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" name="直接连接符 7">
              <a:extLst>
                <a:ext uri="{FF2B5EF4-FFF2-40B4-BE49-F238E27FC236}">
                  <a16:creationId xmlns:a16="http://schemas.microsoft.com/office/drawing/2014/main" xmlns="" id="{29B9CB8D-D9E8-42ED-A36A-5891EAD993A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6295746"/>
              <a:ext cx="7645155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" name="直接连接符 8">
              <a:extLst>
                <a:ext uri="{FF2B5EF4-FFF2-40B4-BE49-F238E27FC236}">
                  <a16:creationId xmlns:a16="http://schemas.microsoft.com/office/drawing/2014/main" xmlns="" id="{37E62EC3-E1EA-4580-9C85-825C4956621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17186" y="1830277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" name="直接连接符 9">
              <a:extLst>
                <a:ext uri="{FF2B5EF4-FFF2-40B4-BE49-F238E27FC236}">
                  <a16:creationId xmlns:a16="http://schemas.microsoft.com/office/drawing/2014/main" xmlns="" id="{54B6417C-B7BE-4D13-A6F9-DD42585BFF3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9823790" y="1821399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" name="文本框 12">
            <a:extLst>
              <a:ext uri="{FF2B5EF4-FFF2-40B4-BE49-F238E27FC236}">
                <a16:creationId xmlns:a16="http://schemas.microsoft.com/office/drawing/2014/main" xmlns="" id="{6444FB27-9C5B-4A28-B3B5-CC59528D781C}"/>
              </a:ext>
            </a:extLst>
          </p:cNvPr>
          <p:cNvSpPr txBox="1"/>
          <p:nvPr/>
        </p:nvSpPr>
        <p:spPr>
          <a:xfrm>
            <a:off x="1404221" y="1389436"/>
            <a:ext cx="649466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无线充电的可靠性</a:t>
            </a:r>
            <a:endParaRPr lang="en-US" altLang="zh-CN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  <p:sp>
        <p:nvSpPr>
          <p:cNvPr id="12" name="文本框 15">
            <a:extLst>
              <a:ext uri="{FF2B5EF4-FFF2-40B4-BE49-F238E27FC236}">
                <a16:creationId xmlns:a16="http://schemas.microsoft.com/office/drawing/2014/main" xmlns="" id="{C08F8220-D103-48AA-A622-BACEDF662CAE}"/>
              </a:ext>
            </a:extLst>
          </p:cNvPr>
          <p:cNvSpPr txBox="1"/>
          <p:nvPr/>
        </p:nvSpPr>
        <p:spPr>
          <a:xfrm>
            <a:off x="1404221" y="2087082"/>
            <a:ext cx="6612707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           关注无线充电的都知道，目前无线充电处在一个风口浪尖的位置，但是此次苹果采用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7.5W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无线充电方案也算给无线充电吃了一颗定心丸。市场上大部分采用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QI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协议，本次方案也不例外，协议的可靠性这里不讨论，但是可行性是毋庸置疑的，市场上小功率的无线充电已经很普遍。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27527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6">
            <a:extLst>
              <a:ext uri="{FF2B5EF4-FFF2-40B4-BE49-F238E27FC236}">
                <a16:creationId xmlns:a16="http://schemas.microsoft.com/office/drawing/2014/main" xmlns="" id="{6997505A-0AC4-44DF-A31F-8FBEF3841ADE}"/>
              </a:ext>
            </a:extLst>
          </p:cNvPr>
          <p:cNvSpPr txBox="1"/>
          <p:nvPr/>
        </p:nvSpPr>
        <p:spPr>
          <a:xfrm>
            <a:off x="3829353" y="996110"/>
            <a:ext cx="1809923" cy="364542"/>
          </a:xfrm>
          <a:prstGeom prst="rect">
            <a:avLst/>
          </a:prstGeom>
          <a:noFill/>
        </p:spPr>
        <p:txBody>
          <a:bodyPr wrap="square" lIns="86697" tIns="43348" rIns="86697" bIns="43348" rtlCol="0">
            <a:spAutoFit/>
          </a:bodyPr>
          <a:lstStyle/>
          <a:p>
            <a:pPr>
              <a:buNone/>
            </a:pPr>
            <a:r>
              <a:rPr lang="zh-CN" altLang="en-US" b="1" cap="all" dirty="0">
                <a:solidFill>
                  <a:srgbClr val="DA251D"/>
                </a:solidFill>
                <a:latin typeface="微软雅黑" pitchFamily="34" charset="-122"/>
                <a:ea typeface="微软雅黑" pitchFamily="34" charset="-122"/>
                <a:cs typeface="Arial" panose="020B0604020202020204" pitchFamily="34" charset="0"/>
              </a:rPr>
              <a:t>原理可行性分析</a:t>
            </a: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xmlns="" id="{7E78A3C1-D2F0-4BDE-8BA7-6FB579FB2102}"/>
              </a:ext>
            </a:extLst>
          </p:cNvPr>
          <p:cNvGrpSpPr/>
          <p:nvPr/>
        </p:nvGrpSpPr>
        <p:grpSpPr>
          <a:xfrm>
            <a:off x="908227" y="1178381"/>
            <a:ext cx="7645155" cy="4493580"/>
            <a:chOff x="2192785" y="1819921"/>
            <a:chExt cx="7645155" cy="4493580"/>
          </a:xfrm>
        </p:grpSpPr>
        <p:cxnSp>
          <p:nvCxnSpPr>
            <p:cNvPr id="6" name="直接连接符 5">
              <a:extLst>
                <a:ext uri="{FF2B5EF4-FFF2-40B4-BE49-F238E27FC236}">
                  <a16:creationId xmlns:a16="http://schemas.microsoft.com/office/drawing/2014/main" xmlns="" id="{BE1F2FA0-359F-41C6-931A-10E1B3629C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1819921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" name="直接连接符 6">
              <a:extLst>
                <a:ext uri="{FF2B5EF4-FFF2-40B4-BE49-F238E27FC236}">
                  <a16:creationId xmlns:a16="http://schemas.microsoft.com/office/drawing/2014/main" xmlns="" id="{E2248DFA-A1C4-4F01-8F2B-43F561F5EB4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212019" y="1819921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" name="直接连接符 7">
              <a:extLst>
                <a:ext uri="{FF2B5EF4-FFF2-40B4-BE49-F238E27FC236}">
                  <a16:creationId xmlns:a16="http://schemas.microsoft.com/office/drawing/2014/main" xmlns="" id="{29B9CB8D-D9E8-42ED-A36A-5891EAD993A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6295746"/>
              <a:ext cx="7645155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" name="直接连接符 8">
              <a:extLst>
                <a:ext uri="{FF2B5EF4-FFF2-40B4-BE49-F238E27FC236}">
                  <a16:creationId xmlns:a16="http://schemas.microsoft.com/office/drawing/2014/main" xmlns="" id="{37E62EC3-E1EA-4580-9C85-825C4956621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17186" y="1830277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" name="直接连接符 9">
              <a:extLst>
                <a:ext uri="{FF2B5EF4-FFF2-40B4-BE49-F238E27FC236}">
                  <a16:creationId xmlns:a16="http://schemas.microsoft.com/office/drawing/2014/main" xmlns="" id="{54B6417C-B7BE-4D13-A6F9-DD42585BFF3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9823790" y="1821399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" name="文本框 12">
            <a:extLst>
              <a:ext uri="{FF2B5EF4-FFF2-40B4-BE49-F238E27FC236}">
                <a16:creationId xmlns:a16="http://schemas.microsoft.com/office/drawing/2014/main" xmlns="" id="{6444FB27-9C5B-4A28-B3B5-CC59528D781C}"/>
              </a:ext>
            </a:extLst>
          </p:cNvPr>
          <p:cNvSpPr txBox="1"/>
          <p:nvPr/>
        </p:nvSpPr>
        <p:spPr>
          <a:xfrm>
            <a:off x="1404221" y="1389436"/>
            <a:ext cx="649466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行车记录仪会对汽车电瓶电量造成影响么？</a:t>
            </a:r>
            <a:endParaRPr lang="en-US" altLang="zh-CN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  <p:sp>
        <p:nvSpPr>
          <p:cNvPr id="12" name="文本框 15">
            <a:extLst>
              <a:ext uri="{FF2B5EF4-FFF2-40B4-BE49-F238E27FC236}">
                <a16:creationId xmlns:a16="http://schemas.microsoft.com/office/drawing/2014/main" xmlns="" id="{C08F8220-D103-48AA-A622-BACEDF662CAE}"/>
              </a:ext>
            </a:extLst>
          </p:cNvPr>
          <p:cNvSpPr txBox="1"/>
          <p:nvPr/>
        </p:nvSpPr>
        <p:spPr>
          <a:xfrm>
            <a:off x="1404221" y="2087082"/>
            <a:ext cx="6612707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/>
              <a:t> </a:t>
            </a:r>
            <a:r>
              <a:rPr lang="en-US" altLang="zh-CN" dirty="0" smtClean="0"/>
              <a:t>       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因为采用无线充电的方式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，理论转换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的效率在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80%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左右，行车记录仪又是时刻都处于工作的状态的。所以相对有线的来说，有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20%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的电是处于浪费的。这样会不会影响到汽车电瓶的电量呢？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xmlns="" id="{6444FB27-9C5B-4A28-B3B5-CC59528D781C}"/>
              </a:ext>
            </a:extLst>
          </p:cNvPr>
          <p:cNvSpPr txBox="1"/>
          <p:nvPr/>
        </p:nvSpPr>
        <p:spPr>
          <a:xfrm>
            <a:off x="1404221" y="3573016"/>
            <a:ext cx="64946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           一般的行车记录仪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5V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供电，电流不会超过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500mA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。功率在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2.5W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左右。如果按照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1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个月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30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天来计算也就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720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小时，一个月的耗电量在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1800w/h=1.8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度，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1.8*0.2=0.36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。也就是说一个月也就浪费了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0.36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度电，这一点的电量完全不会对电瓶造成影响。</a:t>
            </a:r>
            <a:endParaRPr lang="zh-CN" altLang="zh-CN" dirty="0">
              <a:solidFill>
                <a:schemeClr val="tx1">
                  <a:lumMod val="65000"/>
                  <a:lumOff val="35000"/>
                </a:schemeClr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23336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6">
            <a:extLst>
              <a:ext uri="{FF2B5EF4-FFF2-40B4-BE49-F238E27FC236}">
                <a16:creationId xmlns:a16="http://schemas.microsoft.com/office/drawing/2014/main" xmlns="" id="{6997505A-0AC4-44DF-A31F-8FBEF3841ADE}"/>
              </a:ext>
            </a:extLst>
          </p:cNvPr>
          <p:cNvSpPr txBox="1"/>
          <p:nvPr/>
        </p:nvSpPr>
        <p:spPr>
          <a:xfrm>
            <a:off x="3829353" y="996110"/>
            <a:ext cx="1809923" cy="364542"/>
          </a:xfrm>
          <a:prstGeom prst="rect">
            <a:avLst/>
          </a:prstGeom>
          <a:noFill/>
        </p:spPr>
        <p:txBody>
          <a:bodyPr wrap="square" lIns="86697" tIns="43348" rIns="86697" bIns="43348" rtlCol="0">
            <a:spAutoFit/>
          </a:bodyPr>
          <a:lstStyle/>
          <a:p>
            <a:pPr>
              <a:buNone/>
            </a:pPr>
            <a:r>
              <a:rPr lang="zh-CN" altLang="en-US" b="1" cap="all" dirty="0" smtClean="0">
                <a:solidFill>
                  <a:srgbClr val="DA251D"/>
                </a:solidFill>
                <a:latin typeface="微软雅黑" pitchFamily="34" charset="-122"/>
                <a:ea typeface="微软雅黑" pitchFamily="34" charset="-122"/>
                <a:cs typeface="Arial" panose="020B0604020202020204" pitchFamily="34" charset="0"/>
              </a:rPr>
              <a:t>安装可行性分析</a:t>
            </a:r>
            <a:endParaRPr lang="zh-CN" altLang="en-US" b="1" cap="all" dirty="0">
              <a:solidFill>
                <a:srgbClr val="DA251D"/>
              </a:solidFill>
              <a:latin typeface="微软雅黑" pitchFamily="34" charset="-122"/>
              <a:ea typeface="微软雅黑" pitchFamily="34" charset="-122"/>
              <a:cs typeface="Arial" panose="020B0604020202020204" pitchFamily="34" charset="0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xmlns="" id="{7E78A3C1-D2F0-4BDE-8BA7-6FB579FB2102}"/>
              </a:ext>
            </a:extLst>
          </p:cNvPr>
          <p:cNvGrpSpPr/>
          <p:nvPr/>
        </p:nvGrpSpPr>
        <p:grpSpPr>
          <a:xfrm>
            <a:off x="908227" y="1178381"/>
            <a:ext cx="7645155" cy="4493580"/>
            <a:chOff x="2192785" y="1819921"/>
            <a:chExt cx="7645155" cy="4493580"/>
          </a:xfrm>
        </p:grpSpPr>
        <p:cxnSp>
          <p:nvCxnSpPr>
            <p:cNvPr id="6" name="直接连接符 5">
              <a:extLst>
                <a:ext uri="{FF2B5EF4-FFF2-40B4-BE49-F238E27FC236}">
                  <a16:creationId xmlns:a16="http://schemas.microsoft.com/office/drawing/2014/main" xmlns="" id="{BE1F2FA0-359F-41C6-931A-10E1B3629C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1819921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" name="直接连接符 6">
              <a:extLst>
                <a:ext uri="{FF2B5EF4-FFF2-40B4-BE49-F238E27FC236}">
                  <a16:creationId xmlns:a16="http://schemas.microsoft.com/office/drawing/2014/main" xmlns="" id="{E2248DFA-A1C4-4F01-8F2B-43F561F5EB4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212019" y="1819921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" name="直接连接符 7">
              <a:extLst>
                <a:ext uri="{FF2B5EF4-FFF2-40B4-BE49-F238E27FC236}">
                  <a16:creationId xmlns:a16="http://schemas.microsoft.com/office/drawing/2014/main" xmlns="" id="{29B9CB8D-D9E8-42ED-A36A-5891EAD993A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92785" y="6295746"/>
              <a:ext cx="7645155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" name="直接连接符 8">
              <a:extLst>
                <a:ext uri="{FF2B5EF4-FFF2-40B4-BE49-F238E27FC236}">
                  <a16:creationId xmlns:a16="http://schemas.microsoft.com/office/drawing/2014/main" xmlns="" id="{37E62EC3-E1EA-4580-9C85-825C4956621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17186" y="1830277"/>
              <a:ext cx="292075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" name="直接连接符 9">
              <a:extLst>
                <a:ext uri="{FF2B5EF4-FFF2-40B4-BE49-F238E27FC236}">
                  <a16:creationId xmlns:a16="http://schemas.microsoft.com/office/drawing/2014/main" xmlns="" id="{54B6417C-B7BE-4D13-A6F9-DD42585BFF3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9823790" y="1821399"/>
              <a:ext cx="0" cy="449210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E54B4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" name="文本框 12">
            <a:extLst>
              <a:ext uri="{FF2B5EF4-FFF2-40B4-BE49-F238E27FC236}">
                <a16:creationId xmlns:a16="http://schemas.microsoft.com/office/drawing/2014/main" xmlns="" id="{6444FB27-9C5B-4A28-B3B5-CC59528D781C}"/>
              </a:ext>
            </a:extLst>
          </p:cNvPr>
          <p:cNvSpPr txBox="1"/>
          <p:nvPr/>
        </p:nvSpPr>
        <p:spPr>
          <a:xfrm>
            <a:off x="1404221" y="1389436"/>
            <a:ext cx="649466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如何安装在顶灯上</a:t>
            </a:r>
            <a:endParaRPr lang="en-US" altLang="zh-CN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  <p:sp>
        <p:nvSpPr>
          <p:cNvPr id="12" name="文本框 15">
            <a:extLst>
              <a:ext uri="{FF2B5EF4-FFF2-40B4-BE49-F238E27FC236}">
                <a16:creationId xmlns:a16="http://schemas.microsoft.com/office/drawing/2014/main" xmlns="" id="{C08F8220-D103-48AA-A622-BACEDF662CAE}"/>
              </a:ext>
            </a:extLst>
          </p:cNvPr>
          <p:cNvSpPr txBox="1"/>
          <p:nvPr/>
        </p:nvSpPr>
        <p:spPr>
          <a:xfrm>
            <a:off x="1404221" y="2087082"/>
            <a:ext cx="661270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这个问题想了很久，也去车子内部去看了一下，有点无处下手，因为我不是做结构的，所以相对来说比较困难。目前有两个安装想法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：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xmlns="" id="{6444FB27-9C5B-4A28-B3B5-CC59528D781C}"/>
              </a:ext>
            </a:extLst>
          </p:cNvPr>
          <p:cNvSpPr txBox="1"/>
          <p:nvPr/>
        </p:nvSpPr>
        <p:spPr>
          <a:xfrm>
            <a:off x="1404221" y="2924944"/>
            <a:ext cx="649466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400" dirty="0" smtClean="0">
                <a:solidFill>
                  <a:srgbClr val="FF0000"/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1</a:t>
            </a:r>
            <a:r>
              <a:rPr lang="zh-CN" altLang="en-US" sz="1400" dirty="0" smtClean="0">
                <a:solidFill>
                  <a:srgbClr val="FF0000"/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，不是集成在后视镜上的行车记录仪，顶灯必须靠近挡风玻璃，然后在顶灯的前端留出一小块地方，这个地方的内部需要又个发送器的线圈在，用来跟行车记录仪上的线圈对齐。行车记录仪从后视镜跟顶棚的间隙中进行监控。</a:t>
            </a:r>
            <a:endParaRPr lang="en-US" altLang="zh-CN" sz="1400" dirty="0" smtClean="0">
              <a:solidFill>
                <a:srgbClr val="FF0000"/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dirty="0" smtClean="0">
              <a:solidFill>
                <a:srgbClr val="FF0000"/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400" dirty="0" smtClean="0">
                <a:solidFill>
                  <a:srgbClr val="FF0000"/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2</a:t>
            </a:r>
            <a:r>
              <a:rPr lang="zh-CN" altLang="en-US" sz="1400" dirty="0" smtClean="0">
                <a:solidFill>
                  <a:srgbClr val="FF0000"/>
                </a:solidFill>
                <a:latin typeface="苹方 常规" panose="020B0300000000000000" pitchFamily="34" charset="-122"/>
                <a:ea typeface="苹方 常规" panose="020B0300000000000000" pitchFamily="34" charset="-122"/>
              </a:rPr>
              <a:t>，集成了行车记录仪的后视镜需要一端将吸盘吸在玻璃上，无线接收器的线圈需要想办法跟顶灯的发射器重合。这样就解决了供电的问题。</a:t>
            </a:r>
            <a:endParaRPr lang="zh-CN" altLang="zh-CN" sz="1400" dirty="0">
              <a:solidFill>
                <a:srgbClr val="FF0000"/>
              </a:solidFill>
              <a:latin typeface="苹方 常规" panose="020B0300000000000000" pitchFamily="34" charset="-122"/>
              <a:ea typeface="苹方 常规" panose="020B03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73206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ecision 78"/>
          <p:cNvSpPr/>
          <p:nvPr/>
        </p:nvSpPr>
        <p:spPr>
          <a:xfrm>
            <a:off x="1643818" y="2181019"/>
            <a:ext cx="1833379" cy="1833479"/>
          </a:xfrm>
          <a:prstGeom prst="flowChartDecision">
            <a:avLst/>
          </a:prstGeom>
          <a:solidFill>
            <a:srgbClr val="DA251D"/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697" tIns="43348" rIns="86697" bIns="43348" rtlCol="0" anchor="ctr"/>
          <a:lstStyle/>
          <a:p>
            <a:pPr algn="ctr"/>
            <a:endParaRPr lang="en-GB"/>
          </a:p>
        </p:txBody>
      </p:sp>
      <p:sp>
        <p:nvSpPr>
          <p:cNvPr id="5" name="Flowchart: Decision 79"/>
          <p:cNvSpPr/>
          <p:nvPr/>
        </p:nvSpPr>
        <p:spPr>
          <a:xfrm>
            <a:off x="1643818" y="2461357"/>
            <a:ext cx="1833379" cy="1833479"/>
          </a:xfrm>
          <a:prstGeom prst="flowChartDecision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697" tIns="43348" rIns="86697" bIns="43348" rtlCol="0" anchor="ctr"/>
          <a:lstStyle/>
          <a:p>
            <a:pPr algn="ctr"/>
            <a:endParaRPr lang="en-GB"/>
          </a:p>
        </p:txBody>
      </p:sp>
      <p:sp>
        <p:nvSpPr>
          <p:cNvPr id="6" name="TextBox 93"/>
          <p:cNvSpPr txBox="1"/>
          <p:nvPr/>
        </p:nvSpPr>
        <p:spPr>
          <a:xfrm>
            <a:off x="1951166" y="3012497"/>
            <a:ext cx="1133683" cy="661995"/>
          </a:xfrm>
          <a:prstGeom prst="rect">
            <a:avLst/>
          </a:prstGeom>
          <a:noFill/>
        </p:spPr>
        <p:txBody>
          <a:bodyPr wrap="none" lIns="86697" tIns="43348" rIns="86697" bIns="43348" rtlCol="0">
            <a:spAutoFit/>
          </a:bodyPr>
          <a:lstStyle/>
          <a:p>
            <a:r>
              <a:rPr lang="zh-CN" altLang="en-US" sz="3733" b="1" dirty="0">
                <a:solidFill>
                  <a:srgbClr val="DA251D"/>
                </a:solidFill>
                <a:latin typeface="微软雅黑" pitchFamily="34" charset="-122"/>
                <a:ea typeface="微软雅黑" pitchFamily="34" charset="-122"/>
              </a:rPr>
              <a:t>目录</a:t>
            </a:r>
          </a:p>
        </p:txBody>
      </p:sp>
      <p:sp>
        <p:nvSpPr>
          <p:cNvPr id="8" name="TextBox 39"/>
          <p:cNvSpPr txBox="1"/>
          <p:nvPr/>
        </p:nvSpPr>
        <p:spPr>
          <a:xfrm>
            <a:off x="6149663" y="2027110"/>
            <a:ext cx="1608172" cy="374865"/>
          </a:xfrm>
          <a:prstGeom prst="rect">
            <a:avLst/>
          </a:prstGeom>
          <a:noFill/>
        </p:spPr>
        <p:txBody>
          <a:bodyPr wrap="none" lIns="86697" tIns="43348" rIns="86697" bIns="43348" rtlCol="0">
            <a:spAutoFit/>
          </a:bodyPr>
          <a:lstStyle/>
          <a:p>
            <a:r>
              <a:rPr lang="zh-CN" altLang="en-US" sz="1867" b="1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</a:rPr>
              <a:t>空载波形测试</a:t>
            </a:r>
            <a:endParaRPr lang="en-US" altLang="zh-CN" sz="1867" b="1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TextBox 43"/>
          <p:cNvSpPr txBox="1"/>
          <p:nvPr/>
        </p:nvSpPr>
        <p:spPr>
          <a:xfrm>
            <a:off x="6149663" y="2902958"/>
            <a:ext cx="1608172" cy="374865"/>
          </a:xfrm>
          <a:prstGeom prst="rect">
            <a:avLst/>
          </a:prstGeom>
          <a:noFill/>
        </p:spPr>
        <p:txBody>
          <a:bodyPr wrap="none" lIns="86697" tIns="43348" rIns="86697" bIns="43348" rtlCol="0">
            <a:spAutoFit/>
          </a:bodyPr>
          <a:lstStyle/>
          <a:p>
            <a:r>
              <a:rPr lang="zh-CN" altLang="en-US" sz="1867" b="1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</a:rPr>
              <a:t>异物波形测试</a:t>
            </a:r>
            <a:endParaRPr lang="en-US" altLang="zh-CN" sz="1867" b="1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" name="TextBox 47"/>
          <p:cNvSpPr txBox="1"/>
          <p:nvPr/>
        </p:nvSpPr>
        <p:spPr>
          <a:xfrm>
            <a:off x="6149663" y="3805389"/>
            <a:ext cx="1608172" cy="374865"/>
          </a:xfrm>
          <a:prstGeom prst="rect">
            <a:avLst/>
          </a:prstGeom>
          <a:noFill/>
        </p:spPr>
        <p:txBody>
          <a:bodyPr wrap="none" lIns="86697" tIns="43348" rIns="86697" bIns="43348" rtlCol="0">
            <a:spAutoFit/>
          </a:bodyPr>
          <a:lstStyle/>
          <a:p>
            <a:r>
              <a:rPr lang="zh-CN" altLang="en-US" sz="1867" b="1" dirty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</a:rPr>
              <a:t>有载波形测试</a:t>
            </a:r>
            <a:endParaRPr lang="en-US" altLang="zh-CN" sz="1867" b="1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1" name="直接连接符 10"/>
          <p:cNvCxnSpPr/>
          <p:nvPr/>
        </p:nvCxnSpPr>
        <p:spPr>
          <a:xfrm>
            <a:off x="6245655" y="1644752"/>
            <a:ext cx="238048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6245655" y="2534136"/>
            <a:ext cx="238048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6245655" y="3467604"/>
            <a:ext cx="238048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6245655" y="4309771"/>
            <a:ext cx="238048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组合 43"/>
          <p:cNvGrpSpPr/>
          <p:nvPr/>
        </p:nvGrpSpPr>
        <p:grpSpPr>
          <a:xfrm>
            <a:off x="5100846" y="810393"/>
            <a:ext cx="760839" cy="877219"/>
            <a:chOff x="4231809" y="1009798"/>
            <a:chExt cx="570731" cy="657995"/>
          </a:xfrm>
        </p:grpSpPr>
        <p:grpSp>
          <p:nvGrpSpPr>
            <p:cNvPr id="16" name="组合 44"/>
            <p:cNvGrpSpPr/>
            <p:nvPr/>
          </p:nvGrpSpPr>
          <p:grpSpPr>
            <a:xfrm>
              <a:off x="4231809" y="1009798"/>
              <a:ext cx="570731" cy="657995"/>
              <a:chOff x="4067944" y="489262"/>
              <a:chExt cx="1375279" cy="1585559"/>
            </a:xfrm>
          </p:grpSpPr>
          <p:sp>
            <p:nvSpPr>
              <p:cNvPr id="18" name="Flowchart: Decision 78"/>
              <p:cNvSpPr/>
              <p:nvPr/>
            </p:nvSpPr>
            <p:spPr>
              <a:xfrm>
                <a:off x="4067944" y="489262"/>
                <a:ext cx="1375279" cy="1375279"/>
              </a:xfrm>
              <a:prstGeom prst="flowChartDecision">
                <a:avLst/>
              </a:prstGeom>
              <a:solidFill>
                <a:srgbClr val="DA251D"/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accent1"/>
                  </a:solidFill>
                </a:endParaRPr>
              </a:p>
            </p:txBody>
          </p:sp>
          <p:sp>
            <p:nvSpPr>
              <p:cNvPr id="19" name="Flowchart: Decision 79"/>
              <p:cNvSpPr/>
              <p:nvPr/>
            </p:nvSpPr>
            <p:spPr>
              <a:xfrm>
                <a:off x="4067944" y="699542"/>
                <a:ext cx="1375279" cy="1375279"/>
              </a:xfrm>
              <a:prstGeom prst="flowChartDecision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17" name="TextBox 12"/>
            <p:cNvSpPr txBox="1"/>
            <p:nvPr/>
          </p:nvSpPr>
          <p:spPr>
            <a:xfrm>
              <a:off x="4310472" y="1151468"/>
              <a:ext cx="424712" cy="3771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667" b="1" dirty="0">
                  <a:solidFill>
                    <a:srgbClr val="DA251D"/>
                  </a:solidFill>
                </a:rPr>
                <a:t>01</a:t>
              </a:r>
              <a:endParaRPr lang="zh-CN" altLang="en-US" sz="2667" b="1" dirty="0">
                <a:solidFill>
                  <a:srgbClr val="DA251D"/>
                </a:solidFill>
              </a:endParaRPr>
            </a:p>
          </p:txBody>
        </p:sp>
      </p:grpSp>
      <p:grpSp>
        <p:nvGrpSpPr>
          <p:cNvPr id="20" name="组合 48"/>
          <p:cNvGrpSpPr/>
          <p:nvPr/>
        </p:nvGrpSpPr>
        <p:grpSpPr>
          <a:xfrm>
            <a:off x="5100846" y="1720412"/>
            <a:ext cx="760839" cy="877219"/>
            <a:chOff x="4231809" y="1692397"/>
            <a:chExt cx="570731" cy="657995"/>
          </a:xfrm>
        </p:grpSpPr>
        <p:grpSp>
          <p:nvGrpSpPr>
            <p:cNvPr id="21" name="组合 49"/>
            <p:cNvGrpSpPr/>
            <p:nvPr/>
          </p:nvGrpSpPr>
          <p:grpSpPr>
            <a:xfrm>
              <a:off x="4231809" y="1692397"/>
              <a:ext cx="570731" cy="657995"/>
              <a:chOff x="4067944" y="489262"/>
              <a:chExt cx="1375279" cy="1585559"/>
            </a:xfrm>
          </p:grpSpPr>
          <p:sp>
            <p:nvSpPr>
              <p:cNvPr id="23" name="Flowchart: Decision 78"/>
              <p:cNvSpPr/>
              <p:nvPr/>
            </p:nvSpPr>
            <p:spPr>
              <a:xfrm>
                <a:off x="4067944" y="489262"/>
                <a:ext cx="1375279" cy="1375279"/>
              </a:xfrm>
              <a:prstGeom prst="flowChartDecision">
                <a:avLst/>
              </a:prstGeom>
              <a:solidFill>
                <a:srgbClr val="DA251D"/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accent1"/>
                  </a:solidFill>
                </a:endParaRPr>
              </a:p>
            </p:txBody>
          </p:sp>
          <p:sp>
            <p:nvSpPr>
              <p:cNvPr id="24" name="Flowchart: Decision 79"/>
              <p:cNvSpPr/>
              <p:nvPr/>
            </p:nvSpPr>
            <p:spPr>
              <a:xfrm>
                <a:off x="4067944" y="699542"/>
                <a:ext cx="1375279" cy="1375279"/>
              </a:xfrm>
              <a:prstGeom prst="flowChartDecision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22" name="TextBox 61"/>
            <p:cNvSpPr txBox="1"/>
            <p:nvPr/>
          </p:nvSpPr>
          <p:spPr>
            <a:xfrm>
              <a:off x="4310472" y="1855545"/>
              <a:ext cx="424712" cy="3771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667" b="1" dirty="0">
                  <a:solidFill>
                    <a:srgbClr val="DA251D"/>
                  </a:solidFill>
                </a:rPr>
                <a:t>02</a:t>
              </a:r>
              <a:endParaRPr lang="zh-CN" altLang="en-US" sz="2667" b="1" dirty="0">
                <a:solidFill>
                  <a:srgbClr val="DA251D"/>
                </a:solidFill>
              </a:endParaRPr>
            </a:p>
          </p:txBody>
        </p:sp>
      </p:grpSp>
      <p:grpSp>
        <p:nvGrpSpPr>
          <p:cNvPr id="25" name="组合 53"/>
          <p:cNvGrpSpPr/>
          <p:nvPr/>
        </p:nvGrpSpPr>
        <p:grpSpPr>
          <a:xfrm>
            <a:off x="5100846" y="2618831"/>
            <a:ext cx="760839" cy="877219"/>
            <a:chOff x="4231809" y="2366292"/>
            <a:chExt cx="570731" cy="657995"/>
          </a:xfrm>
        </p:grpSpPr>
        <p:grpSp>
          <p:nvGrpSpPr>
            <p:cNvPr id="26" name="组合 54"/>
            <p:cNvGrpSpPr/>
            <p:nvPr/>
          </p:nvGrpSpPr>
          <p:grpSpPr>
            <a:xfrm>
              <a:off x="4231809" y="2366292"/>
              <a:ext cx="570731" cy="657995"/>
              <a:chOff x="4067944" y="489262"/>
              <a:chExt cx="1375279" cy="1585559"/>
            </a:xfrm>
          </p:grpSpPr>
          <p:sp>
            <p:nvSpPr>
              <p:cNvPr id="28" name="Flowchart: Decision 78"/>
              <p:cNvSpPr/>
              <p:nvPr/>
            </p:nvSpPr>
            <p:spPr>
              <a:xfrm>
                <a:off x="4067944" y="489262"/>
                <a:ext cx="1375279" cy="1375279"/>
              </a:xfrm>
              <a:prstGeom prst="flowChartDecision">
                <a:avLst/>
              </a:prstGeom>
              <a:solidFill>
                <a:srgbClr val="DA251D"/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accent1"/>
                  </a:solidFill>
                </a:endParaRPr>
              </a:p>
            </p:txBody>
          </p:sp>
          <p:sp>
            <p:nvSpPr>
              <p:cNvPr id="29" name="Flowchart: Decision 79"/>
              <p:cNvSpPr/>
              <p:nvPr/>
            </p:nvSpPr>
            <p:spPr>
              <a:xfrm>
                <a:off x="4067944" y="699542"/>
                <a:ext cx="1375279" cy="1375279"/>
              </a:xfrm>
              <a:prstGeom prst="flowChartDecision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27" name="TextBox 63"/>
            <p:cNvSpPr txBox="1"/>
            <p:nvPr/>
          </p:nvSpPr>
          <p:spPr>
            <a:xfrm>
              <a:off x="4310472" y="2531445"/>
              <a:ext cx="424712" cy="3771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667" b="1" dirty="0">
                  <a:solidFill>
                    <a:srgbClr val="DA251D"/>
                  </a:solidFill>
                </a:rPr>
                <a:t>03</a:t>
              </a:r>
              <a:endParaRPr lang="zh-CN" altLang="en-US" sz="2667" b="1" dirty="0">
                <a:solidFill>
                  <a:srgbClr val="DA251D"/>
                </a:solidFill>
              </a:endParaRPr>
            </a:p>
          </p:txBody>
        </p:sp>
      </p:grpSp>
      <p:grpSp>
        <p:nvGrpSpPr>
          <p:cNvPr id="30" name="组合 58"/>
          <p:cNvGrpSpPr/>
          <p:nvPr/>
        </p:nvGrpSpPr>
        <p:grpSpPr>
          <a:xfrm>
            <a:off x="5100846" y="3496045"/>
            <a:ext cx="760839" cy="877217"/>
            <a:chOff x="4231809" y="3024287"/>
            <a:chExt cx="570731" cy="657995"/>
          </a:xfrm>
        </p:grpSpPr>
        <p:grpSp>
          <p:nvGrpSpPr>
            <p:cNvPr id="31" name="组合 59"/>
            <p:cNvGrpSpPr/>
            <p:nvPr/>
          </p:nvGrpSpPr>
          <p:grpSpPr>
            <a:xfrm>
              <a:off x="4231809" y="3024287"/>
              <a:ext cx="570731" cy="657995"/>
              <a:chOff x="4067944" y="489262"/>
              <a:chExt cx="1375279" cy="1585559"/>
            </a:xfrm>
          </p:grpSpPr>
          <p:sp>
            <p:nvSpPr>
              <p:cNvPr id="33" name="Flowchart: Decision 78"/>
              <p:cNvSpPr/>
              <p:nvPr/>
            </p:nvSpPr>
            <p:spPr>
              <a:xfrm>
                <a:off x="4067944" y="489262"/>
                <a:ext cx="1375279" cy="1375279"/>
              </a:xfrm>
              <a:prstGeom prst="flowChartDecision">
                <a:avLst/>
              </a:prstGeom>
              <a:solidFill>
                <a:srgbClr val="DA251D"/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accent1"/>
                  </a:solidFill>
                </a:endParaRPr>
              </a:p>
            </p:txBody>
          </p:sp>
          <p:sp>
            <p:nvSpPr>
              <p:cNvPr id="34" name="Flowchart: Decision 79"/>
              <p:cNvSpPr/>
              <p:nvPr/>
            </p:nvSpPr>
            <p:spPr>
              <a:xfrm>
                <a:off x="4067944" y="699542"/>
                <a:ext cx="1375279" cy="1375279"/>
              </a:xfrm>
              <a:prstGeom prst="flowChartDecision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32" name="TextBox 64"/>
            <p:cNvSpPr txBox="1"/>
            <p:nvPr/>
          </p:nvSpPr>
          <p:spPr>
            <a:xfrm>
              <a:off x="4310472" y="3180686"/>
              <a:ext cx="424712" cy="3771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667" b="1" dirty="0">
                  <a:solidFill>
                    <a:srgbClr val="DA251D"/>
                  </a:solidFill>
                </a:rPr>
                <a:t>04</a:t>
              </a:r>
              <a:endParaRPr lang="zh-CN" altLang="en-US" sz="2667" b="1" dirty="0">
                <a:solidFill>
                  <a:srgbClr val="DA251D"/>
                </a:solidFill>
              </a:endParaRPr>
            </a:p>
          </p:txBody>
        </p:sp>
      </p:grpSp>
      <p:sp>
        <p:nvSpPr>
          <p:cNvPr id="35" name="TextBox 47">
            <a:extLst>
              <a:ext uri="{FF2B5EF4-FFF2-40B4-BE49-F238E27FC236}">
                <a16:creationId xmlns:a16="http://schemas.microsoft.com/office/drawing/2014/main" xmlns="" id="{E0BCD684-7516-4731-BA87-0E324607FCCB}"/>
              </a:ext>
            </a:extLst>
          </p:cNvPr>
          <p:cNvSpPr txBox="1"/>
          <p:nvPr/>
        </p:nvSpPr>
        <p:spPr>
          <a:xfrm>
            <a:off x="6149663" y="4695785"/>
            <a:ext cx="1130477" cy="374865"/>
          </a:xfrm>
          <a:prstGeom prst="rect">
            <a:avLst/>
          </a:prstGeom>
          <a:noFill/>
        </p:spPr>
        <p:txBody>
          <a:bodyPr wrap="none" lIns="86697" tIns="43348" rIns="86697" bIns="43348" rtlCol="0">
            <a:spAutoFit/>
          </a:bodyPr>
          <a:lstStyle/>
          <a:p>
            <a:r>
              <a:rPr lang="zh-CN" altLang="en-US" sz="1867" b="1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</a:rPr>
              <a:t>实际图示</a:t>
            </a:r>
            <a:endParaRPr lang="en-US" altLang="zh-CN" sz="1867" b="1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xmlns="" id="{55D1E23E-ABC7-4CA9-9922-F7A37AC8D38B}"/>
              </a:ext>
            </a:extLst>
          </p:cNvPr>
          <p:cNvCxnSpPr/>
          <p:nvPr/>
        </p:nvCxnSpPr>
        <p:spPr>
          <a:xfrm>
            <a:off x="6245655" y="5200167"/>
            <a:ext cx="238048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组合 58">
            <a:extLst>
              <a:ext uri="{FF2B5EF4-FFF2-40B4-BE49-F238E27FC236}">
                <a16:creationId xmlns:a16="http://schemas.microsoft.com/office/drawing/2014/main" xmlns="" id="{74614C6B-F9C5-4624-922A-C6B2EEF75D2A}"/>
              </a:ext>
            </a:extLst>
          </p:cNvPr>
          <p:cNvGrpSpPr/>
          <p:nvPr/>
        </p:nvGrpSpPr>
        <p:grpSpPr>
          <a:xfrm>
            <a:off x="5100846" y="4386441"/>
            <a:ext cx="760839" cy="877217"/>
            <a:chOff x="4231809" y="3024287"/>
            <a:chExt cx="570731" cy="657995"/>
          </a:xfrm>
        </p:grpSpPr>
        <p:grpSp>
          <p:nvGrpSpPr>
            <p:cNvPr id="38" name="组合 59">
              <a:extLst>
                <a:ext uri="{FF2B5EF4-FFF2-40B4-BE49-F238E27FC236}">
                  <a16:creationId xmlns:a16="http://schemas.microsoft.com/office/drawing/2014/main" xmlns="" id="{CC6DA960-6E59-4E1B-9990-8A24EEFCD69E}"/>
                </a:ext>
              </a:extLst>
            </p:cNvPr>
            <p:cNvGrpSpPr/>
            <p:nvPr/>
          </p:nvGrpSpPr>
          <p:grpSpPr>
            <a:xfrm>
              <a:off x="4231809" y="3024287"/>
              <a:ext cx="570731" cy="657995"/>
              <a:chOff x="4067944" y="489262"/>
              <a:chExt cx="1375279" cy="1585559"/>
            </a:xfrm>
          </p:grpSpPr>
          <p:sp>
            <p:nvSpPr>
              <p:cNvPr id="40" name="Flowchart: Decision 78">
                <a:extLst>
                  <a:ext uri="{FF2B5EF4-FFF2-40B4-BE49-F238E27FC236}">
                    <a16:creationId xmlns:a16="http://schemas.microsoft.com/office/drawing/2014/main" xmlns="" id="{A3279628-19B5-4EF1-92BD-32F5BE1BD204}"/>
                  </a:ext>
                </a:extLst>
              </p:cNvPr>
              <p:cNvSpPr/>
              <p:nvPr/>
            </p:nvSpPr>
            <p:spPr>
              <a:xfrm>
                <a:off x="4067944" y="489262"/>
                <a:ext cx="1375279" cy="1375279"/>
              </a:xfrm>
              <a:prstGeom prst="flowChartDecision">
                <a:avLst/>
              </a:prstGeom>
              <a:solidFill>
                <a:srgbClr val="DA251D"/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accent1"/>
                  </a:solidFill>
                </a:endParaRPr>
              </a:p>
            </p:txBody>
          </p:sp>
          <p:sp>
            <p:nvSpPr>
              <p:cNvPr id="41" name="Flowchart: Decision 79">
                <a:extLst>
                  <a:ext uri="{FF2B5EF4-FFF2-40B4-BE49-F238E27FC236}">
                    <a16:creationId xmlns:a16="http://schemas.microsoft.com/office/drawing/2014/main" xmlns="" id="{D45395A2-7CF5-4673-83D4-FE877B764D45}"/>
                  </a:ext>
                </a:extLst>
              </p:cNvPr>
              <p:cNvSpPr/>
              <p:nvPr/>
            </p:nvSpPr>
            <p:spPr>
              <a:xfrm>
                <a:off x="4067944" y="699542"/>
                <a:ext cx="1375279" cy="1375279"/>
              </a:xfrm>
              <a:prstGeom prst="flowChartDecision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39" name="TextBox 64">
              <a:extLst>
                <a:ext uri="{FF2B5EF4-FFF2-40B4-BE49-F238E27FC236}">
                  <a16:creationId xmlns:a16="http://schemas.microsoft.com/office/drawing/2014/main" xmlns="" id="{3389C083-9E5D-4DF3-8664-212380303EA0}"/>
                </a:ext>
              </a:extLst>
            </p:cNvPr>
            <p:cNvSpPr txBox="1"/>
            <p:nvPr/>
          </p:nvSpPr>
          <p:spPr>
            <a:xfrm>
              <a:off x="4310472" y="3180686"/>
              <a:ext cx="424711" cy="3771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667" b="1" dirty="0">
                  <a:solidFill>
                    <a:srgbClr val="DA251D"/>
                  </a:solidFill>
                </a:rPr>
                <a:t>05</a:t>
              </a:r>
              <a:endParaRPr lang="zh-CN" altLang="en-US" sz="2667" b="1" dirty="0">
                <a:solidFill>
                  <a:srgbClr val="DA251D"/>
                </a:solidFill>
              </a:endParaRPr>
            </a:p>
          </p:txBody>
        </p:sp>
      </p:grpSp>
      <p:cxnSp>
        <p:nvCxnSpPr>
          <p:cNvPr id="44" name="直接连接符 43"/>
          <p:cNvCxnSpPr>
            <a:stCxn id="4" idx="0"/>
          </p:cNvCxnSpPr>
          <p:nvPr/>
        </p:nvCxnSpPr>
        <p:spPr>
          <a:xfrm flipH="1" flipV="1">
            <a:off x="2560507" y="0"/>
            <a:ext cx="1" cy="21810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>
            <a:stCxn id="5" idx="2"/>
          </p:cNvCxnSpPr>
          <p:nvPr/>
        </p:nvCxnSpPr>
        <p:spPr>
          <a:xfrm>
            <a:off x="2560508" y="4294836"/>
            <a:ext cx="0" cy="25631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39"/>
          <p:cNvSpPr txBox="1"/>
          <p:nvPr/>
        </p:nvSpPr>
        <p:spPr>
          <a:xfrm>
            <a:off x="6156176" y="1190833"/>
            <a:ext cx="1130477" cy="374865"/>
          </a:xfrm>
          <a:prstGeom prst="rect">
            <a:avLst/>
          </a:prstGeom>
          <a:noFill/>
        </p:spPr>
        <p:txBody>
          <a:bodyPr wrap="none" lIns="86697" tIns="43348" rIns="86697" bIns="43348" rtlCol="0">
            <a:spAutoFit/>
          </a:bodyPr>
          <a:lstStyle/>
          <a:p>
            <a:r>
              <a:rPr lang="zh-CN" altLang="en-US" sz="1867" b="1" dirty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</a:rPr>
              <a:t>效率测试</a:t>
            </a:r>
            <a:endParaRPr lang="en-US" altLang="zh-CN" sz="1867" b="1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2" name="TextBox 47">
            <a:extLst>
              <a:ext uri="{FF2B5EF4-FFF2-40B4-BE49-F238E27FC236}">
                <a16:creationId xmlns:a16="http://schemas.microsoft.com/office/drawing/2014/main" xmlns="" id="{E0BCD684-7516-4731-BA87-0E324607FCCB}"/>
              </a:ext>
            </a:extLst>
          </p:cNvPr>
          <p:cNvSpPr txBox="1"/>
          <p:nvPr/>
        </p:nvSpPr>
        <p:spPr>
          <a:xfrm>
            <a:off x="6149662" y="5604536"/>
            <a:ext cx="1130477" cy="374865"/>
          </a:xfrm>
          <a:prstGeom prst="rect">
            <a:avLst/>
          </a:prstGeom>
          <a:noFill/>
        </p:spPr>
        <p:txBody>
          <a:bodyPr wrap="none" lIns="86697" tIns="43348" rIns="86697" bIns="43348" rtlCol="0">
            <a:spAutoFit/>
          </a:bodyPr>
          <a:lstStyle/>
          <a:p>
            <a:r>
              <a:rPr lang="zh-CN" altLang="en-US" sz="1867" b="1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</a:rPr>
              <a:t>问题反馈</a:t>
            </a:r>
            <a:endParaRPr lang="en-US" altLang="zh-CN" sz="1867" b="1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43" name="直接连接符 42">
            <a:extLst>
              <a:ext uri="{FF2B5EF4-FFF2-40B4-BE49-F238E27FC236}">
                <a16:creationId xmlns:a16="http://schemas.microsoft.com/office/drawing/2014/main" xmlns="" id="{55D1E23E-ABC7-4CA9-9922-F7A37AC8D38B}"/>
              </a:ext>
            </a:extLst>
          </p:cNvPr>
          <p:cNvCxnSpPr/>
          <p:nvPr/>
        </p:nvCxnSpPr>
        <p:spPr>
          <a:xfrm>
            <a:off x="6245654" y="6108918"/>
            <a:ext cx="2380487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组合 58">
            <a:extLst>
              <a:ext uri="{FF2B5EF4-FFF2-40B4-BE49-F238E27FC236}">
                <a16:creationId xmlns:a16="http://schemas.microsoft.com/office/drawing/2014/main" xmlns="" id="{74614C6B-F9C5-4624-922A-C6B2EEF75D2A}"/>
              </a:ext>
            </a:extLst>
          </p:cNvPr>
          <p:cNvGrpSpPr/>
          <p:nvPr/>
        </p:nvGrpSpPr>
        <p:grpSpPr>
          <a:xfrm>
            <a:off x="5100845" y="5295192"/>
            <a:ext cx="760839" cy="877217"/>
            <a:chOff x="4231809" y="3024287"/>
            <a:chExt cx="570731" cy="657995"/>
          </a:xfrm>
        </p:grpSpPr>
        <p:grpSp>
          <p:nvGrpSpPr>
            <p:cNvPr id="48" name="组合 59">
              <a:extLst>
                <a:ext uri="{FF2B5EF4-FFF2-40B4-BE49-F238E27FC236}">
                  <a16:creationId xmlns:a16="http://schemas.microsoft.com/office/drawing/2014/main" xmlns="" id="{CC6DA960-6E59-4E1B-9990-8A24EEFCD69E}"/>
                </a:ext>
              </a:extLst>
            </p:cNvPr>
            <p:cNvGrpSpPr/>
            <p:nvPr/>
          </p:nvGrpSpPr>
          <p:grpSpPr>
            <a:xfrm>
              <a:off x="4231809" y="3024287"/>
              <a:ext cx="570731" cy="657995"/>
              <a:chOff x="4067944" y="489262"/>
              <a:chExt cx="1375279" cy="1585559"/>
            </a:xfrm>
          </p:grpSpPr>
          <p:sp>
            <p:nvSpPr>
              <p:cNvPr id="50" name="Flowchart: Decision 78">
                <a:extLst>
                  <a:ext uri="{FF2B5EF4-FFF2-40B4-BE49-F238E27FC236}">
                    <a16:creationId xmlns:a16="http://schemas.microsoft.com/office/drawing/2014/main" xmlns="" id="{A3279628-19B5-4EF1-92BD-32F5BE1BD204}"/>
                  </a:ext>
                </a:extLst>
              </p:cNvPr>
              <p:cNvSpPr/>
              <p:nvPr/>
            </p:nvSpPr>
            <p:spPr>
              <a:xfrm>
                <a:off x="4067944" y="489262"/>
                <a:ext cx="1375279" cy="1375279"/>
              </a:xfrm>
              <a:prstGeom prst="flowChartDecision">
                <a:avLst/>
              </a:prstGeom>
              <a:solidFill>
                <a:srgbClr val="DA251D"/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accent1"/>
                  </a:solidFill>
                </a:endParaRPr>
              </a:p>
            </p:txBody>
          </p:sp>
          <p:sp>
            <p:nvSpPr>
              <p:cNvPr id="51" name="Flowchart: Decision 79">
                <a:extLst>
                  <a:ext uri="{FF2B5EF4-FFF2-40B4-BE49-F238E27FC236}">
                    <a16:creationId xmlns:a16="http://schemas.microsoft.com/office/drawing/2014/main" xmlns="" id="{D45395A2-7CF5-4673-83D4-FE877B764D45}"/>
                  </a:ext>
                </a:extLst>
              </p:cNvPr>
              <p:cNvSpPr/>
              <p:nvPr/>
            </p:nvSpPr>
            <p:spPr>
              <a:xfrm>
                <a:off x="4067944" y="699542"/>
                <a:ext cx="1375279" cy="1375279"/>
              </a:xfrm>
              <a:prstGeom prst="flowChartDecision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49" name="TextBox 64">
              <a:extLst>
                <a:ext uri="{FF2B5EF4-FFF2-40B4-BE49-F238E27FC236}">
                  <a16:creationId xmlns:a16="http://schemas.microsoft.com/office/drawing/2014/main" xmlns="" id="{3389C083-9E5D-4DF3-8664-212380303EA0}"/>
                </a:ext>
              </a:extLst>
            </p:cNvPr>
            <p:cNvSpPr txBox="1"/>
            <p:nvPr/>
          </p:nvSpPr>
          <p:spPr>
            <a:xfrm>
              <a:off x="4310472" y="3180686"/>
              <a:ext cx="398257" cy="3771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667" b="1" dirty="0" smtClean="0">
                  <a:solidFill>
                    <a:srgbClr val="DA251D"/>
                  </a:solidFill>
                </a:rPr>
                <a:t>06</a:t>
              </a:r>
              <a:endParaRPr lang="zh-CN" altLang="en-US" sz="2667" b="1" dirty="0">
                <a:solidFill>
                  <a:srgbClr val="DA251D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7968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decel="58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9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75 -0.47407 C -0.47188 -0.46574 -0.46888 -0.45949 -0.46563 -0.45185 C -0.46094 -0.44143 -0.45938 -0.43333 -0.45313 -0.42592 C -0.45196 -0.41921 -0.44441 -0.40625 -0.44063 -0.4037 C -0.43451 -0.39282 -0.42605 -0.37963 -0.41771 -0.37592 C -0.41146 -0.36759 -0.40456 -0.36389 -0.39688 -0.36111 C -0.37917 -0.34537 -0.35261 -0.34167 -0.33334 -0.34074 C -0.27553 -0.33889 -0.21732 -0.33819 -0.15938 -0.33704 C -0.1448 -0.33333 -0.12982 -0.33055 -0.11563 -0.32407 C -0.1112 -0.31875 -0.10534 -0.31597 -0.1 -0.31296 C -0.0948 -0.3037 -0.08959 -0.29444 -0.08438 -0.28518 C -0.08099 -0.27893 -0.07969 -0.27106 -0.07605 -0.26481 C -0.07605 -0.26227 -0.07605 -0.25949 -0.075 -0.25741 C -0.07409 -0.25347 -0.07084 -0.2463 -0.07084 -0.24606 C -0.06993 -0.23889 -0.07006 -0.23819 -0.06771 -0.23148 C -0.06667 -0.22778 -0.06355 -0.22037 -0.06355 -0.22014 C -0.06211 -0.21088 -0.05938 -0.20092 -0.05625 -0.19259 C -0.0543 -0.18773 -0.05013 -0.17778 -0.05013 -0.17755 C -0.04636 -0.15903 -0.03946 -0.14143 -0.03542 -0.12222 C -0.03164 -0.1044 -0.02852 -0.08495 -0.025 -0.06667 C -0.02409 -0.06227 -0.02214 -0.05949 -0.02084 -0.05555 C -0.01797 -0.04514 -0.0142 -0.03588 -0.01055 -0.02592 C -0.00743 -0.01736 -0.00521 -0.00903 4.16667E-6 -1.11111E-6 " pathEditMode="relative" rAng="0" ptsTypes="AAAAAAAAAAAAAAAAAAAAAAA">
                                      <p:cBhvr>
                                        <p:cTn id="11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50" y="23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03611 L 4.16667E-6 -3.7037E-7 " pathEditMode="relative" rAng="0" ptsTypes="AA">
                                      <p:cBhvr>
                                        <p:cTn id="1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0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250"/>
                            </p:stCondLst>
                            <p:childTnLst>
                              <p:par>
                                <p:cTn id="2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750"/>
                            </p:stCondLst>
                            <p:childTnLst>
                              <p:par>
                                <p:cTn id="4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75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250"/>
                            </p:stCondLst>
                            <p:childTnLst>
                              <p:par>
                                <p:cTn id="6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0"/>
                            </p:stCondLst>
                            <p:childTnLst>
                              <p:par>
                                <p:cTn id="7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25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750"/>
                            </p:stCondLst>
                            <p:childTnLst>
                              <p:par>
                                <p:cTn id="8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00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6500"/>
                            </p:stCondLst>
                            <p:childTnLst>
                              <p:par>
                                <p:cTn id="9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675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5" grpId="2" animBg="1"/>
      <p:bldP spid="6" grpId="0"/>
      <p:bldP spid="8" grpId="0"/>
      <p:bldP spid="9" grpId="0"/>
      <p:bldP spid="10" grpId="0"/>
      <p:bldP spid="35" grpId="0"/>
      <p:bldP spid="47" grpId="0"/>
      <p:bldP spid="42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5567</TotalTime>
  <Words>1404</Words>
  <Application>Microsoft Office PowerPoint</Application>
  <PresentationFormat>全屏显示(4:3)</PresentationFormat>
  <Paragraphs>78</Paragraphs>
  <Slides>15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6" baseType="lpstr">
      <vt:lpstr>Office 主题​​</vt:lpstr>
      <vt:lpstr>IDT无线充电测试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IDT无线充电测试</dc:title>
  <dc:creator>luojiangcheng</dc:creator>
  <cp:lastModifiedBy>luojiangcheng</cp:lastModifiedBy>
  <cp:revision>53</cp:revision>
  <dcterms:created xsi:type="dcterms:W3CDTF">2017-09-05T01:28:56Z</dcterms:created>
  <dcterms:modified xsi:type="dcterms:W3CDTF">2017-10-17T13:29:18Z</dcterms:modified>
</cp:coreProperties>
</file>